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57" r:id="rId6"/>
    <p:sldId id="302" r:id="rId7"/>
    <p:sldId id="296" r:id="rId8"/>
    <p:sldId id="283" r:id="rId9"/>
    <p:sldId id="285" r:id="rId10"/>
    <p:sldId id="301" r:id="rId11"/>
    <p:sldId id="284" r:id="rId12"/>
    <p:sldId id="278" r:id="rId13"/>
    <p:sldId id="279" r:id="rId14"/>
    <p:sldId id="280" r:id="rId15"/>
    <p:sldId id="281" r:id="rId16"/>
    <p:sldId id="286" r:id="rId17"/>
    <p:sldId id="299" r:id="rId18"/>
    <p:sldId id="300" r:id="rId19"/>
    <p:sldId id="287" r:id="rId20"/>
    <p:sldId id="288" r:id="rId21"/>
    <p:sldId id="293" r:id="rId22"/>
    <p:sldId id="294" r:id="rId23"/>
    <p:sldId id="297" r:id="rId24"/>
    <p:sldId id="295" r:id="rId2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526E"/>
    <a:srgbClr val="A78337"/>
    <a:srgbClr val="003874"/>
    <a:srgbClr val="C933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8"/>
    <p:restoredTop sz="79032"/>
  </p:normalViewPr>
  <p:slideViewPr>
    <p:cSldViewPr snapToGrid="0">
      <p:cViewPr varScale="1">
        <p:scale>
          <a:sx n="70" d="100"/>
          <a:sy n="70" d="100"/>
        </p:scale>
        <p:origin x="19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8494C-B985-491D-9B1C-C5768D519BD5}" type="datetimeFigureOut">
              <a:rPr lang="en-HK" smtClean="0"/>
              <a:t>3/5/2024</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C0DC8-867E-4A3F-8D83-5FBCE0FD9F91}" type="slidenum">
              <a:rPr lang="en-HK" smtClean="0"/>
              <a:t>‹#›</a:t>
            </a:fld>
            <a:endParaRPr lang="en-HK"/>
          </a:p>
        </p:txBody>
      </p:sp>
    </p:spTree>
    <p:extLst>
      <p:ext uri="{BB962C8B-B14F-4D97-AF65-F5344CB8AC3E}">
        <p14:creationId xmlns:p14="http://schemas.microsoft.com/office/powerpoint/2010/main" val="3025573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srn.com/abstract=401769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x.doi.org/10.2139/ssrn.401769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srn.com/abstract=4017695"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x.doi.org/10.2139/ssrn.401769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I’m on the first year of my PhD study and specific in computer version </a:t>
            </a:r>
            <a:endParaRPr lang="zh-CN" altLang="en-US"/>
          </a:p>
        </p:txBody>
      </p:sp>
      <p:sp>
        <p:nvSpPr>
          <p:cNvPr id="4" name="灯片编号占位符 3"/>
          <p:cNvSpPr>
            <a:spLocks noGrp="1"/>
          </p:cNvSpPr>
          <p:nvPr>
            <p:ph type="sldNum" sz="quarter" idx="5"/>
          </p:nvPr>
        </p:nvSpPr>
        <p:spPr/>
        <p:txBody>
          <a:bodyPr/>
          <a:lstStyle/>
          <a:p>
            <a:fld id="{AB1C0DC8-867E-4A3F-8D83-5FBCE0FD9F91}" type="slidenum">
              <a:rPr lang="en-HK" smtClean="0"/>
              <a:t>1</a:t>
            </a:fld>
            <a:endParaRPr lang="en-HK"/>
          </a:p>
        </p:txBody>
      </p:sp>
    </p:spTree>
    <p:extLst>
      <p:ext uri="{BB962C8B-B14F-4D97-AF65-F5344CB8AC3E}">
        <p14:creationId xmlns:p14="http://schemas.microsoft.com/office/powerpoint/2010/main" val="725147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12</a:t>
            </a:fld>
            <a:endParaRPr lang="en-HK"/>
          </a:p>
        </p:txBody>
      </p:sp>
    </p:spTree>
    <p:extLst>
      <p:ext uri="{BB962C8B-B14F-4D97-AF65-F5344CB8AC3E}">
        <p14:creationId xmlns:p14="http://schemas.microsoft.com/office/powerpoint/2010/main" val="152128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13</a:t>
            </a:fld>
            <a:endParaRPr lang="en-HK"/>
          </a:p>
        </p:txBody>
      </p:sp>
    </p:spTree>
    <p:extLst>
      <p:ext uri="{BB962C8B-B14F-4D97-AF65-F5344CB8AC3E}">
        <p14:creationId xmlns:p14="http://schemas.microsoft.com/office/powerpoint/2010/main" val="567772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length of which was determined by their level of complexity</a:t>
            </a:r>
          </a:p>
          <a:p>
            <a:endParaRPr lang="en-US" sz="1200" dirty="0"/>
          </a:p>
          <a:p>
            <a:r>
              <a:rPr lang="en-US" b="0" i="0" dirty="0">
                <a:solidFill>
                  <a:srgbClr val="000000"/>
                </a:solidFill>
                <a:effectLst/>
                <a:latin typeface="Times New Roman" panose="02020603050405020304" pitchFamily="18" charset="0"/>
              </a:rPr>
              <a:t>the first </a:t>
            </a:r>
            <a:r>
              <a:rPr lang="en-US" b="0" i="0" dirty="0" err="1">
                <a:solidFill>
                  <a:srgbClr val="000000"/>
                </a:solidFill>
                <a:effectLst/>
                <a:latin typeface="Times New Roman" panose="02020603050405020304" pitchFamily="18" charset="0"/>
              </a:rPr>
              <a:t>blackbox</a:t>
            </a:r>
            <a:r>
              <a:rPr lang="en-US" b="0" i="0" dirty="0">
                <a:solidFill>
                  <a:srgbClr val="000000"/>
                </a:solidFill>
                <a:effectLst/>
                <a:latin typeface="Times New Roman" panose="02020603050405020304" pitchFamily="18" charset="0"/>
              </a:rPr>
              <a:t> fuzz testing framework </a:t>
            </a:r>
          </a:p>
          <a:p>
            <a:endParaRPr lang="en-US" b="0" i="0" dirty="0">
              <a:solidFill>
                <a:srgbClr val="000000"/>
              </a:solidFill>
              <a:effectLst/>
              <a:latin typeface="Times New Roman" panose="02020603050405020304" pitchFamily="18" charset="0"/>
            </a:endParaRPr>
          </a:p>
          <a:p>
            <a:r>
              <a:rPr lang="en-US" dirty="0"/>
              <a:t>Definition 2 (Crash-triggering state sequences). Given model 𝜋 and a valid and solvable initial state 𝑆0, we observe a state sequence: {𝑆𝑡 }𝑡 ∈ [𝑀−1]  , whose actions are made by 𝜋. 𝑆0 is regarded as crash-triggering if there exists a crash state 𝑆𝑡 (𝑡 &gt; 0).</a:t>
            </a:r>
          </a:p>
          <a:p>
            <a:endParaRPr lang="en-US" dirty="0"/>
          </a:p>
          <a:p>
            <a:r>
              <a:rPr lang="en-US" dirty="0"/>
              <a:t>MDP starts from the initial state 𝑆0 and observes the interaction between the target agent model and the environment for 𝑀 timesteps (line 2). It returns the sequence of covered states and the cumulative reward (line 3). The length 𝑀 of the state sequence is a hyper-parameter. • </a:t>
            </a:r>
          </a:p>
          <a:p>
            <a:r>
              <a:rPr lang="en-US" dirty="0"/>
              <a:t>Sensitivity estimates the sensitivity of the target model against </a:t>
            </a:r>
            <a:r>
              <a:rPr lang="en-US" dirty="0" err="1"/>
              <a:t>MDPFuzz’s</a:t>
            </a:r>
            <a:r>
              <a:rPr lang="en-US" dirty="0"/>
              <a:t> mutations on the initial states (see Sec. 5.1). A larger sensitivity indicates that the model becomes less robust (a good indicator for testing) </a:t>
            </a:r>
            <a:r>
              <a:rPr lang="en-US" dirty="0" err="1"/>
              <a:t>w.r.t.</a:t>
            </a:r>
            <a:r>
              <a:rPr lang="en-US" dirty="0"/>
              <a:t> the mutated initial states. This is comparable to estimating seed energy in software fuzzing [16, 24]. </a:t>
            </a:r>
          </a:p>
          <a:p>
            <a:r>
              <a:rPr lang="en-US" dirty="0"/>
              <a:t>• </a:t>
            </a:r>
            <a:r>
              <a:rPr lang="en-US" dirty="0" err="1"/>
              <a:t>Seq_fresh</a:t>
            </a:r>
            <a:r>
              <a:rPr lang="en-US" dirty="0"/>
              <a:t> estimates the state sequence “</a:t>
            </a:r>
            <a:r>
              <a:rPr lang="en-US" dirty="0" err="1"/>
              <a:t>freshnessž</a:t>
            </a:r>
            <a:r>
              <a:rPr lang="en-US" dirty="0"/>
              <a:t> (see Sec. 5.2). Overall, it checks whether a sequence of covered states has new patterns that do not exist in previously-found sequences. This is comparable to taking code coverage as feedback in software fuzzing [50, 98]. Note that </a:t>
            </a:r>
            <a:r>
              <a:rPr lang="en-US" dirty="0" err="1"/>
              <a:t>MDPFuzz</a:t>
            </a:r>
            <a:r>
              <a:rPr lang="en-US" dirty="0"/>
              <a:t> can observe state sequence in </a:t>
            </a:r>
            <a:r>
              <a:rPr lang="en-US" dirty="0" err="1"/>
              <a:t>blackbox</a:t>
            </a:r>
            <a:r>
              <a:rPr lang="en-US" dirty="0"/>
              <a:t> settings.</a:t>
            </a:r>
          </a:p>
        </p:txBody>
      </p:sp>
      <p:sp>
        <p:nvSpPr>
          <p:cNvPr id="4" name="Slide Number Placeholder 3"/>
          <p:cNvSpPr>
            <a:spLocks noGrp="1"/>
          </p:cNvSpPr>
          <p:nvPr>
            <p:ph type="sldNum" sz="quarter" idx="5"/>
          </p:nvPr>
        </p:nvSpPr>
        <p:spPr/>
        <p:txBody>
          <a:bodyPr/>
          <a:lstStyle/>
          <a:p>
            <a:fld id="{AB1C0DC8-867E-4A3F-8D83-5FBCE0FD9F91}" type="slidenum">
              <a:rPr lang="en-HK" smtClean="0"/>
              <a:t>14</a:t>
            </a:fld>
            <a:endParaRPr lang="en-HK"/>
          </a:p>
        </p:txBody>
      </p:sp>
    </p:spTree>
    <p:extLst>
      <p:ext uri="{BB962C8B-B14F-4D97-AF65-F5344CB8AC3E}">
        <p14:creationId xmlns:p14="http://schemas.microsoft.com/office/powerpoint/2010/main" val="1306352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length of which was determined by their level of complexity</a:t>
            </a:r>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15</a:t>
            </a:fld>
            <a:endParaRPr lang="en-HK"/>
          </a:p>
        </p:txBody>
      </p:sp>
    </p:spTree>
    <p:extLst>
      <p:ext uri="{BB962C8B-B14F-4D97-AF65-F5344CB8AC3E}">
        <p14:creationId xmlns:p14="http://schemas.microsoft.com/office/powerpoint/2010/main" val="2633456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𝑓𝑎𝑖𝑙𝑢𝑟𝑒𝑠</m:t>
                      </m:r>
                      <m:r>
                        <a:rPr lang="en-US" b="0" i="1" smtClean="0">
                          <a:latin typeface="Cambria Math" panose="02040503050406030204" pitchFamily="18" charset="0"/>
                        </a:rPr>
                        <m:t> </m:t>
                      </m:r>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 </m:t>
                          </m:r>
                          <m:r>
                            <a:rPr lang="en-US" b="0" i="1" smtClean="0">
                              <a:latin typeface="Cambria Math" panose="02040503050406030204" pitchFamily="18" charset="0"/>
                            </a:rPr>
                            <m:t>𝑠</m:t>
                          </m:r>
                        </m:e>
                      </m:acc>
                      <m:r>
                        <a:rPr lang="en-US" b="0" i="1" smtClean="0">
                          <a:latin typeface="Cambria Math" panose="02040503050406030204" pitchFamily="18" charset="0"/>
                        </a:rPr>
                        <m:t> :</m:t>
                      </m:r>
                      <m:r>
                        <a:rPr lang="en-US" b="0" i="1" smtClean="0">
                          <a:latin typeface="Cambria Math" panose="02040503050406030204" pitchFamily="18" charset="0"/>
                        </a:rPr>
                        <m:t>𝑎𝑏𝑠𝑡𝑟𝑎𝑐𝑡</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e>
                        <m:sub>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𝑎𝑏𝑠𝑡𝑟𝑎𝑐𝑡</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𝑓𝑎𝑖𝑙𝑢𝑟𝑒𝑠</m:t>
                      </m:r>
                      <m:r>
                        <a:rPr lang="en-US" b="0" i="1" smtClean="0">
                          <a:latin typeface="Cambria Math" panose="02040503050406030204" pitchFamily="18" charset="0"/>
                        </a:rPr>
                        <m:t>.</m:t>
                      </m:r>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0" i="0">
                    <a:latin typeface="Cambria Math" panose="02040503050406030204" pitchFamily="18" charset="0"/>
                  </a:rPr>
                  <a:t>𝑠 :𝑠𝑡𝑎𝑡𝑒 | 𝑠_∗  :𝑠𝑡𝑎𝑡𝑒 </a:t>
                </a:r>
                <a:r>
                  <a:rPr lang="en-US" i="0">
                    <a:latin typeface="Cambria Math" panose="02040503050406030204" pitchFamily="18" charset="0"/>
                  </a:rPr>
                  <a:t>𝑤𝑖𝑡ℎ 𝑓𝑎𝑖𝑙𝑢𝑟𝑒𝑠</a:t>
                </a:r>
                <a:r>
                  <a:rPr lang="en-US" b="0" i="0">
                    <a:latin typeface="Cambria Math" panose="02040503050406030204" pitchFamily="18" charset="0"/>
                  </a:rPr>
                  <a:t> </a:t>
                </a:r>
                <a:r>
                  <a:rPr lang="en-US" i="0">
                    <a:latin typeface="Cambria Math" panose="02040503050406030204" pitchFamily="18" charset="0"/>
                  </a:rPr>
                  <a:t>|</a:t>
                </a:r>
                <a:r>
                  <a:rPr lang="en-US" b="0" i="0">
                    <a:latin typeface="Cambria Math" panose="02040503050406030204" pitchFamily="18" charset="0"/>
                  </a:rPr>
                  <a:t>( 𝑠) ̂  :𝑎𝑏𝑠𝑡𝑟𝑎𝑐𝑡 𝑠𝑡𝑎𝑡𝑒 | 𝑠 ̂_∗  :𝑎𝑏𝑠𝑡𝑟𝑎𝑐𝑡 𝑠𝑡𝑎𝑡𝑒 𝑤𝑖𝑡ℎ 𝑓𝑎𝑖𝑙𝑢𝑟𝑒𝑠.</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AB1C0DC8-867E-4A3F-8D83-5FBCE0FD9F91}" type="slidenum">
              <a:rPr lang="en-HK" smtClean="0"/>
              <a:t>17</a:t>
            </a:fld>
            <a:endParaRPr lang="en-HK"/>
          </a:p>
        </p:txBody>
      </p:sp>
    </p:spTree>
    <p:extLst>
      <p:ext uri="{BB962C8B-B14F-4D97-AF65-F5344CB8AC3E}">
        <p14:creationId xmlns:p14="http://schemas.microsoft.com/office/powerpoint/2010/main" val="236725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18</a:t>
            </a:fld>
            <a:endParaRPr lang="en-HK"/>
          </a:p>
        </p:txBody>
      </p:sp>
    </p:spTree>
    <p:extLst>
      <p:ext uri="{BB962C8B-B14F-4D97-AF65-F5344CB8AC3E}">
        <p14:creationId xmlns:p14="http://schemas.microsoft.com/office/powerpoint/2010/main" val="188833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19</a:t>
            </a:fld>
            <a:endParaRPr lang="en-HK"/>
          </a:p>
        </p:txBody>
      </p:sp>
    </p:spTree>
    <p:extLst>
      <p:ext uri="{BB962C8B-B14F-4D97-AF65-F5344CB8AC3E}">
        <p14:creationId xmlns:p14="http://schemas.microsoft.com/office/powerpoint/2010/main" val="2931648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20</a:t>
            </a:fld>
            <a:endParaRPr lang="en-HK"/>
          </a:p>
        </p:txBody>
      </p:sp>
    </p:spTree>
    <p:extLst>
      <p:ext uri="{BB962C8B-B14F-4D97-AF65-F5344CB8AC3E}">
        <p14:creationId xmlns:p14="http://schemas.microsoft.com/office/powerpoint/2010/main" val="356142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21</a:t>
            </a:fld>
            <a:endParaRPr lang="en-HK"/>
          </a:p>
        </p:txBody>
      </p:sp>
    </p:spTree>
    <p:extLst>
      <p:ext uri="{BB962C8B-B14F-4D97-AF65-F5344CB8AC3E}">
        <p14:creationId xmlns:p14="http://schemas.microsoft.com/office/powerpoint/2010/main" val="195648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2</a:t>
            </a:fld>
            <a:endParaRPr lang="en-HK"/>
          </a:p>
        </p:txBody>
      </p:sp>
    </p:spTree>
    <p:extLst>
      <p:ext uri="{BB962C8B-B14F-4D97-AF65-F5344CB8AC3E}">
        <p14:creationId xmlns:p14="http://schemas.microsoft.com/office/powerpoint/2010/main" val="12312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505050"/>
                </a:solidFill>
                <a:effectLst/>
                <a:latin typeface="NexusSansWebPro"/>
              </a:rPr>
              <a:t>Sweeping robot</a:t>
            </a:r>
            <a:r>
              <a:rPr lang="zh-CN" altLang="en-US" b="0" i="0" u="sng" dirty="0">
                <a:solidFill>
                  <a:srgbClr val="505050"/>
                </a:solidFill>
                <a:effectLst/>
                <a:latin typeface="NexusSansWebPro"/>
              </a:rPr>
              <a:t> </a:t>
            </a:r>
            <a:endParaRPr lang="en-US" altLang="zh-CN" b="0" i="0" u="sng" dirty="0">
              <a:solidFill>
                <a:srgbClr val="505050"/>
              </a:solidFill>
              <a:effectLst/>
              <a:latin typeface="NexusSansWebPro"/>
            </a:endParaRPr>
          </a:p>
          <a:p>
            <a:r>
              <a:rPr lang="zh-CN" altLang="en-US" b="0" i="0" u="sng" dirty="0">
                <a:solidFill>
                  <a:srgbClr val="505050"/>
                </a:solidFill>
                <a:effectLst/>
                <a:latin typeface="NexusSansWebPro"/>
              </a:rPr>
              <a:t>剪草机器人 </a:t>
            </a:r>
            <a:r>
              <a:rPr lang="en-US" b="0" i="0" u="sng" dirty="0">
                <a:solidFill>
                  <a:srgbClr val="505050"/>
                </a:solidFill>
                <a:effectLst/>
                <a:latin typeface="NexusSansWebPro"/>
              </a:rPr>
              <a:t>lawn mowing robot</a:t>
            </a:r>
          </a:p>
          <a:p>
            <a:r>
              <a:rPr lang="en-US" b="1" i="0" dirty="0">
                <a:solidFill>
                  <a:srgbClr val="000000"/>
                </a:solidFill>
                <a:effectLst/>
                <a:latin typeface="-apple-system"/>
              </a:rPr>
              <a:t>Manufacturing Robots</a:t>
            </a:r>
            <a:r>
              <a:rPr lang="zh-CN" altLang="en-US" b="0" i="0" u="sng" dirty="0">
                <a:solidFill>
                  <a:srgbClr val="505050"/>
                </a:solidFill>
                <a:effectLst/>
                <a:latin typeface="NexusSansWebPro"/>
              </a:rPr>
              <a:t> </a:t>
            </a:r>
            <a:endParaRPr lang="en-US" altLang="zh-CN" b="0" i="0" u="sng" dirty="0">
              <a:solidFill>
                <a:srgbClr val="505050"/>
              </a:solidFill>
              <a:effectLst/>
              <a:latin typeface="NexusSansWebPro"/>
            </a:endParaRPr>
          </a:p>
          <a:p>
            <a:endParaRPr lang="en-US" b="0" i="0" u="sng" dirty="0">
              <a:solidFill>
                <a:srgbClr val="505050"/>
              </a:solidFill>
              <a:effectLst/>
              <a:latin typeface="NexusSansWebPro"/>
            </a:endParaRPr>
          </a:p>
        </p:txBody>
      </p:sp>
      <p:sp>
        <p:nvSpPr>
          <p:cNvPr id="4" name="Slide Number Placeholder 3"/>
          <p:cNvSpPr>
            <a:spLocks noGrp="1"/>
          </p:cNvSpPr>
          <p:nvPr>
            <p:ph type="sldNum" sz="quarter" idx="5"/>
          </p:nvPr>
        </p:nvSpPr>
        <p:spPr/>
        <p:txBody>
          <a:bodyPr/>
          <a:lstStyle/>
          <a:p>
            <a:fld id="{AB1C0DC8-867E-4A3F-8D83-5FBCE0FD9F91}" type="slidenum">
              <a:rPr lang="en-HK" smtClean="0"/>
              <a:t>3</a:t>
            </a:fld>
            <a:endParaRPr lang="en-HK"/>
          </a:p>
        </p:txBody>
      </p:sp>
    </p:spTree>
    <p:extLst>
      <p:ext uri="{BB962C8B-B14F-4D97-AF65-F5344CB8AC3E}">
        <p14:creationId xmlns:p14="http://schemas.microsoft.com/office/powerpoint/2010/main" val="278392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05050"/>
                </a:solidFill>
                <a:effectLst/>
                <a:latin typeface="NexusSansWebPro"/>
              </a:rPr>
              <a:t>University of Oxford - Oxford Internet Institute</a:t>
            </a:r>
          </a:p>
          <a:p>
            <a:r>
              <a:rPr lang="en-US" b="0" i="0" dirty="0" err="1">
                <a:solidFill>
                  <a:srgbClr val="505050"/>
                </a:solidFill>
                <a:effectLst/>
                <a:latin typeface="NexusSansWebPro"/>
              </a:rPr>
              <a:t>Lehdonvirta</a:t>
            </a:r>
            <a:r>
              <a:rPr lang="en-US" b="0" i="0" dirty="0">
                <a:solidFill>
                  <a:srgbClr val="505050"/>
                </a:solidFill>
                <a:effectLst/>
                <a:latin typeface="NexusSansWebPro"/>
              </a:rPr>
              <a:t>, </a:t>
            </a:r>
            <a:r>
              <a:rPr lang="en-US" b="0" i="0" dirty="0" err="1">
                <a:solidFill>
                  <a:srgbClr val="505050"/>
                </a:solidFill>
                <a:effectLst/>
                <a:latin typeface="NexusSansWebPro"/>
              </a:rPr>
              <a:t>Vili</a:t>
            </a:r>
            <a:r>
              <a:rPr lang="en-US" b="0" i="0" dirty="0">
                <a:solidFill>
                  <a:srgbClr val="505050"/>
                </a:solidFill>
                <a:effectLst/>
                <a:latin typeface="NexusSansWebPro"/>
              </a:rPr>
              <a:t> and Shi, Lulu and </a:t>
            </a:r>
            <a:r>
              <a:rPr lang="en-US" b="0" i="0" dirty="0" err="1">
                <a:solidFill>
                  <a:srgbClr val="505050"/>
                </a:solidFill>
                <a:effectLst/>
                <a:latin typeface="NexusSansWebPro"/>
              </a:rPr>
              <a:t>Hertog</a:t>
            </a:r>
            <a:r>
              <a:rPr lang="en-US" b="0" i="0" dirty="0">
                <a:solidFill>
                  <a:srgbClr val="505050"/>
                </a:solidFill>
                <a:effectLst/>
                <a:latin typeface="NexusSansWebPro"/>
              </a:rPr>
              <a:t>, Ekaterina and Nagase, Nobuko and </a:t>
            </a:r>
            <a:r>
              <a:rPr lang="en-US" b="0" i="0" dirty="0" err="1">
                <a:solidFill>
                  <a:srgbClr val="505050"/>
                </a:solidFill>
                <a:effectLst/>
                <a:latin typeface="NexusSansWebPro"/>
              </a:rPr>
              <a:t>Ohta</a:t>
            </a:r>
            <a:r>
              <a:rPr lang="en-US" b="0" i="0" dirty="0">
                <a:solidFill>
                  <a:srgbClr val="505050"/>
                </a:solidFill>
                <a:effectLst/>
                <a:latin typeface="NexusSansWebPro"/>
              </a:rPr>
              <a:t>, Yuji, The Future(s) of Unpaid Work: How Susceptible Do Experts From Different Backgrounds Think the Domestic Sphere Is to Automation (January 5, 2023). Available at SSRN: </a:t>
            </a:r>
            <a:r>
              <a:rPr lang="en-US" b="0" i="0" u="sng" dirty="0">
                <a:solidFill>
                  <a:srgbClr val="505050"/>
                </a:solidFill>
                <a:effectLst/>
                <a:latin typeface="NexusSansWebPro"/>
                <a:hlinkClick r:id="rId3"/>
              </a:rPr>
              <a:t>https://ssrn.com/abstract=4017695</a:t>
            </a:r>
            <a:r>
              <a:rPr lang="en-US" b="0" i="0" dirty="0">
                <a:solidFill>
                  <a:srgbClr val="505050"/>
                </a:solidFill>
                <a:effectLst/>
                <a:latin typeface="NexusSansWebPro"/>
              </a:rPr>
              <a:t> or </a:t>
            </a:r>
            <a:r>
              <a:rPr lang="en-US" b="0" i="0" u="sng" dirty="0">
                <a:solidFill>
                  <a:srgbClr val="505050"/>
                </a:solidFill>
                <a:effectLst/>
                <a:latin typeface="NexusSansWebPro"/>
                <a:hlinkClick r:id="rId4"/>
              </a:rPr>
              <a:t>http://dx.doi.org/10.2139/ssrn.4017695</a:t>
            </a:r>
            <a:endParaRPr lang="en-US" b="0" i="0" u="sng" dirty="0">
              <a:solidFill>
                <a:srgbClr val="505050"/>
              </a:solidFill>
              <a:effectLst/>
              <a:latin typeface="NexusSansWebPro"/>
            </a:endParaRPr>
          </a:p>
          <a:p>
            <a:endParaRPr lang="en-US" b="0" i="0" u="sng" dirty="0">
              <a:solidFill>
                <a:srgbClr val="505050"/>
              </a:solidFill>
              <a:effectLst/>
              <a:latin typeface="NexusSansWebPro"/>
            </a:endParaRPr>
          </a:p>
        </p:txBody>
      </p:sp>
      <p:sp>
        <p:nvSpPr>
          <p:cNvPr id="4" name="Slide Number Placeholder 3"/>
          <p:cNvSpPr>
            <a:spLocks noGrp="1"/>
          </p:cNvSpPr>
          <p:nvPr>
            <p:ph type="sldNum" sz="quarter" idx="5"/>
          </p:nvPr>
        </p:nvSpPr>
        <p:spPr/>
        <p:txBody>
          <a:bodyPr/>
          <a:lstStyle/>
          <a:p>
            <a:fld id="{AB1C0DC8-867E-4A3F-8D83-5FBCE0FD9F91}" type="slidenum">
              <a:rPr lang="en-HK" smtClean="0"/>
              <a:t>4</a:t>
            </a:fld>
            <a:endParaRPr lang="en-HK"/>
          </a:p>
        </p:txBody>
      </p:sp>
    </p:spTree>
    <p:extLst>
      <p:ext uri="{BB962C8B-B14F-4D97-AF65-F5344CB8AC3E}">
        <p14:creationId xmlns:p14="http://schemas.microsoft.com/office/powerpoint/2010/main" val="113353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Markov Decision Process?</a:t>
            </a:r>
          </a:p>
          <a:p>
            <a:r>
              <a:rPr lang="en-US" dirty="0"/>
              <a:t>An agent’s action is a decision of the current state and the reward function.</a:t>
            </a:r>
          </a:p>
          <a:p>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b="1" i="0" dirty="0">
                <a:solidFill>
                  <a:srgbClr val="3A3B41"/>
                </a:solidFill>
                <a:effectLst/>
                <a:latin typeface="Montserrat" panose="020F0502020204030204" pitchFamily="34" charset="0"/>
              </a:rPr>
              <a:t>Policy: </a:t>
            </a:r>
            <a:r>
              <a:rPr lang="en-US" b="0" i="0" dirty="0">
                <a:solidFill>
                  <a:srgbClr val="3A3B41"/>
                </a:solidFill>
                <a:effectLst/>
                <a:latin typeface="Montserrat" panose="020F0502020204030204" pitchFamily="34" charset="0"/>
              </a:rPr>
              <a:t>A policy is the thought process behind picking an action. In practice, it’s a probability distribution assigned to the set of actions. Highly rewarding actions will have a high probability and vice versa. If an action has a low probability, it doesn’t mean it won’t be picked at all. It’s just less likely to be picked.</a:t>
            </a:r>
          </a:p>
        </p:txBody>
      </p:sp>
      <p:sp>
        <p:nvSpPr>
          <p:cNvPr id="4" name="Slide Number Placeholder 3"/>
          <p:cNvSpPr>
            <a:spLocks noGrp="1"/>
          </p:cNvSpPr>
          <p:nvPr>
            <p:ph type="sldNum" sz="quarter" idx="5"/>
          </p:nvPr>
        </p:nvSpPr>
        <p:spPr/>
        <p:txBody>
          <a:bodyPr/>
          <a:lstStyle/>
          <a:p>
            <a:fld id="{AB1C0DC8-867E-4A3F-8D83-5FBCE0FD9F91}" type="slidenum">
              <a:rPr lang="en-HK" smtClean="0"/>
              <a:t>5</a:t>
            </a:fld>
            <a:endParaRPr lang="en-HK"/>
          </a:p>
        </p:txBody>
      </p:sp>
    </p:spTree>
    <p:extLst>
      <p:ext uri="{BB962C8B-B14F-4D97-AF65-F5344CB8AC3E}">
        <p14:creationId xmlns:p14="http://schemas.microsoft.com/office/powerpoint/2010/main" val="114337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Markov Decision Process?</a:t>
            </a:r>
          </a:p>
          <a:p>
            <a:r>
              <a:rPr lang="en-US" dirty="0"/>
              <a:t>An agent’s action is a decision of the current state and the reward function.</a:t>
            </a:r>
          </a:p>
          <a:p>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b="1" i="0" dirty="0">
                <a:solidFill>
                  <a:srgbClr val="3A3B41"/>
                </a:solidFill>
                <a:effectLst/>
                <a:latin typeface="Montserrat" panose="020F0502020204030204" pitchFamily="34" charset="0"/>
              </a:rPr>
              <a:t>Policy: </a:t>
            </a:r>
            <a:r>
              <a:rPr lang="en-US" b="0" i="0" dirty="0">
                <a:solidFill>
                  <a:srgbClr val="3A3B41"/>
                </a:solidFill>
                <a:effectLst/>
                <a:latin typeface="Montserrat" panose="020F0502020204030204" pitchFamily="34" charset="0"/>
              </a:rPr>
              <a:t>A policy is the thought process behind picking an action. In practice, it’s a probability distribution assigned to the set of actions. Highly rewarding actions will have a high probability and vice versa. If an action has a low probability, it doesn’t mean it won’t be picked at all. It’s just less likely to be picked.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b="0" i="0" dirty="0">
              <a:solidFill>
                <a:srgbClr val="3A3B41"/>
              </a:solidFill>
              <a:effectLst/>
              <a:latin typeface="Montserrat"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b="0" i="0" dirty="0">
                <a:solidFill>
                  <a:srgbClr val="3A3B41"/>
                </a:solidFill>
                <a:effectLst/>
                <a:latin typeface="Montserrat" panose="020F0502020204030204" pitchFamily="34" charset="0"/>
              </a:rPr>
              <a:t>An agent under the state S will </a:t>
            </a:r>
          </a:p>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6</a:t>
            </a:fld>
            <a:endParaRPr lang="en-HK"/>
          </a:p>
        </p:txBody>
      </p:sp>
    </p:spTree>
    <p:extLst>
      <p:ext uri="{BB962C8B-B14F-4D97-AF65-F5344CB8AC3E}">
        <p14:creationId xmlns:p14="http://schemas.microsoft.com/office/powerpoint/2010/main" val="405514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05050"/>
                </a:solidFill>
                <a:effectLst/>
                <a:latin typeface="NexusSansWebPro"/>
              </a:rPr>
              <a:t>University of Oxford - Oxford Internet Institute</a:t>
            </a:r>
          </a:p>
          <a:p>
            <a:r>
              <a:rPr lang="en-US" b="0" i="0" dirty="0" err="1">
                <a:solidFill>
                  <a:srgbClr val="505050"/>
                </a:solidFill>
                <a:effectLst/>
                <a:latin typeface="NexusSansWebPro"/>
              </a:rPr>
              <a:t>Lehdonvirta</a:t>
            </a:r>
            <a:r>
              <a:rPr lang="en-US" b="0" i="0" dirty="0">
                <a:solidFill>
                  <a:srgbClr val="505050"/>
                </a:solidFill>
                <a:effectLst/>
                <a:latin typeface="NexusSansWebPro"/>
              </a:rPr>
              <a:t>, </a:t>
            </a:r>
            <a:r>
              <a:rPr lang="en-US" b="0" i="0" dirty="0" err="1">
                <a:solidFill>
                  <a:srgbClr val="505050"/>
                </a:solidFill>
                <a:effectLst/>
                <a:latin typeface="NexusSansWebPro"/>
              </a:rPr>
              <a:t>Vili</a:t>
            </a:r>
            <a:r>
              <a:rPr lang="en-US" b="0" i="0" dirty="0">
                <a:solidFill>
                  <a:srgbClr val="505050"/>
                </a:solidFill>
                <a:effectLst/>
                <a:latin typeface="NexusSansWebPro"/>
              </a:rPr>
              <a:t> and Shi, Lulu and </a:t>
            </a:r>
            <a:r>
              <a:rPr lang="en-US" b="0" i="0" dirty="0" err="1">
                <a:solidFill>
                  <a:srgbClr val="505050"/>
                </a:solidFill>
                <a:effectLst/>
                <a:latin typeface="NexusSansWebPro"/>
              </a:rPr>
              <a:t>Hertog</a:t>
            </a:r>
            <a:r>
              <a:rPr lang="en-US" b="0" i="0" dirty="0">
                <a:solidFill>
                  <a:srgbClr val="505050"/>
                </a:solidFill>
                <a:effectLst/>
                <a:latin typeface="NexusSansWebPro"/>
              </a:rPr>
              <a:t>, Ekaterina and Nagase, Nobuko and </a:t>
            </a:r>
            <a:r>
              <a:rPr lang="en-US" b="0" i="0" dirty="0" err="1">
                <a:solidFill>
                  <a:srgbClr val="505050"/>
                </a:solidFill>
                <a:effectLst/>
                <a:latin typeface="NexusSansWebPro"/>
              </a:rPr>
              <a:t>Ohta</a:t>
            </a:r>
            <a:r>
              <a:rPr lang="en-US" b="0" i="0" dirty="0">
                <a:solidFill>
                  <a:srgbClr val="505050"/>
                </a:solidFill>
                <a:effectLst/>
                <a:latin typeface="NexusSansWebPro"/>
              </a:rPr>
              <a:t>, Yuji, The Future(s) of Unpaid Work: How Susceptible Do Experts From Different Backgrounds Think the Domestic Sphere Is to Automation (January 5, 2023). Available at SSRN: </a:t>
            </a:r>
            <a:r>
              <a:rPr lang="en-US" b="0" i="0" u="sng" dirty="0">
                <a:solidFill>
                  <a:srgbClr val="505050"/>
                </a:solidFill>
                <a:effectLst/>
                <a:latin typeface="NexusSansWebPro"/>
                <a:hlinkClick r:id="rId3"/>
              </a:rPr>
              <a:t>https://ssrn.com/abstract=4017695</a:t>
            </a:r>
            <a:r>
              <a:rPr lang="en-US" b="0" i="0" dirty="0">
                <a:solidFill>
                  <a:srgbClr val="505050"/>
                </a:solidFill>
                <a:effectLst/>
                <a:latin typeface="NexusSansWebPro"/>
              </a:rPr>
              <a:t> or </a:t>
            </a:r>
            <a:r>
              <a:rPr lang="en-US" b="0" i="0" u="sng" dirty="0">
                <a:solidFill>
                  <a:srgbClr val="505050"/>
                </a:solidFill>
                <a:effectLst/>
                <a:latin typeface="NexusSansWebPro"/>
                <a:hlinkClick r:id="rId4"/>
              </a:rPr>
              <a:t>http://dx.doi.org/10.2139/ssrn.4017695</a:t>
            </a:r>
            <a:endParaRPr lang="en-US" b="0" i="0" u="sng" dirty="0">
              <a:solidFill>
                <a:srgbClr val="505050"/>
              </a:solidFill>
              <a:effectLst/>
              <a:latin typeface="NexusSansWebPro"/>
            </a:endParaRPr>
          </a:p>
          <a:p>
            <a:endParaRPr lang="en-US" b="0" i="0" u="sng" dirty="0">
              <a:solidFill>
                <a:srgbClr val="505050"/>
              </a:solidFill>
              <a:effectLst/>
              <a:latin typeface="NexusSansWebPro"/>
            </a:endParaRPr>
          </a:p>
          <a:p>
            <a:r>
              <a:rPr lang="en-US" b="0" i="0" u="sng" dirty="0">
                <a:solidFill>
                  <a:srgbClr val="505050"/>
                </a:solidFill>
                <a:effectLst/>
                <a:latin typeface="NexusSansWebPro"/>
              </a:rPr>
              <a:t>Collide</a:t>
            </a:r>
            <a:r>
              <a:rPr lang="zh-CN" altLang="en-US" b="0" i="0" u="sng" dirty="0">
                <a:solidFill>
                  <a:srgbClr val="505050"/>
                </a:solidFill>
                <a:effectLst/>
                <a:latin typeface="NexusSansWebPro"/>
              </a:rPr>
              <a:t> </a:t>
            </a:r>
            <a:endParaRPr lang="en-US" b="0" i="0" u="sng" dirty="0">
              <a:solidFill>
                <a:srgbClr val="505050"/>
              </a:solidFill>
              <a:effectLst/>
              <a:latin typeface="NexusSansWebPro"/>
            </a:endParaRPr>
          </a:p>
        </p:txBody>
      </p:sp>
      <p:sp>
        <p:nvSpPr>
          <p:cNvPr id="4" name="Slide Number Placeholder 3"/>
          <p:cNvSpPr>
            <a:spLocks noGrp="1"/>
          </p:cNvSpPr>
          <p:nvPr>
            <p:ph type="sldNum" sz="quarter" idx="5"/>
          </p:nvPr>
        </p:nvSpPr>
        <p:spPr/>
        <p:txBody>
          <a:bodyPr/>
          <a:lstStyle/>
          <a:p>
            <a:fld id="{AB1C0DC8-867E-4A3F-8D83-5FBCE0FD9F91}" type="slidenum">
              <a:rPr lang="en-HK" smtClean="0"/>
              <a:t>8</a:t>
            </a:fld>
            <a:endParaRPr lang="en-HK"/>
          </a:p>
        </p:txBody>
      </p:sp>
    </p:spTree>
    <p:extLst>
      <p:ext uri="{BB962C8B-B14F-4D97-AF65-F5344CB8AC3E}">
        <p14:creationId xmlns:p14="http://schemas.microsoft.com/office/powerpoint/2010/main" val="363877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9</a:t>
            </a:fld>
            <a:endParaRPr lang="en-HK"/>
          </a:p>
        </p:txBody>
      </p:sp>
    </p:spTree>
    <p:extLst>
      <p:ext uri="{BB962C8B-B14F-4D97-AF65-F5344CB8AC3E}">
        <p14:creationId xmlns:p14="http://schemas.microsoft.com/office/powerpoint/2010/main" val="49078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C0DC8-867E-4A3F-8D83-5FBCE0FD9F91}" type="slidenum">
              <a:rPr lang="en-HK" smtClean="0"/>
              <a:t>10</a:t>
            </a:fld>
            <a:endParaRPr lang="en-HK"/>
          </a:p>
        </p:txBody>
      </p:sp>
    </p:spTree>
    <p:extLst>
      <p:ext uri="{BB962C8B-B14F-4D97-AF65-F5344CB8AC3E}">
        <p14:creationId xmlns:p14="http://schemas.microsoft.com/office/powerpoint/2010/main" val="243449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D87C-B74D-415D-B9E5-8D856BEE3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DC0A56BB-F821-4981-B22E-BC5CDE5F5F5F}"/>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4B58A16B-63E6-4940-9EC7-6747C3AE810D}"/>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D1B9B175-5DE1-458F-A48C-37EBA9CBEF0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63CC2AAC-5346-4BBE-BC13-3E38D10DD281}"/>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195940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D53A-C889-4C4A-A8C9-A810AB3FB6DB}"/>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6FE2F03-4C9F-4C58-A384-806C8D75C0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E1072EC-1C6C-4B2F-AB7D-FA318E6ABFA5}"/>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E145ADAA-CB18-4156-9093-02C8DE250D3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3A1D503D-4ECC-4742-AB18-E45346023C8E}"/>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3524719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FC2CA-BA87-4628-84AB-D32C5ACA8CC0}"/>
              </a:ext>
            </a:extLst>
          </p:cNvPr>
          <p:cNvSpPr>
            <a:spLocks noGrp="1"/>
          </p:cNvSpPr>
          <p:nvPr>
            <p:ph type="title" orient="vert"/>
          </p:nvPr>
        </p:nvSpPr>
        <p:spPr>
          <a:xfrm>
            <a:off x="8724902" y="365126"/>
            <a:ext cx="2628900" cy="5811839"/>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CB509DD6-629C-4005-B14B-397821E3384D}"/>
              </a:ext>
            </a:extLst>
          </p:cNvPr>
          <p:cNvSpPr>
            <a:spLocks noGrp="1"/>
          </p:cNvSpPr>
          <p:nvPr>
            <p:ph type="body" orient="vert" idx="1"/>
          </p:nvPr>
        </p:nvSpPr>
        <p:spPr>
          <a:xfrm>
            <a:off x="838202"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9EC8929-5C4E-4D8A-8214-E47EBA8528D6}"/>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8921247E-A3CE-4129-86AB-06B7C49A02B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2686C1A5-AFC1-4E4C-813C-238DCA5069CC}"/>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1504583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9462-DD36-4D5D-9A12-3229688039B0}"/>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FB8D32CF-936C-4FB1-9844-30427E4819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D900C42-6CA1-4F81-8390-AA1A25CBDD28}"/>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A226945A-2BB7-4D28-9FAA-0C1C78A3D1F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2C2417F-A7C7-4B3F-AB40-88E57E7E860A}"/>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181049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329A-CA39-4B64-86AB-193AD7F88916}"/>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DE37ECA2-0928-49E3-8132-7062080CC9C6}"/>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38DD54-9ADD-4DAB-9ABC-512FB5ABDB59}"/>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C774A82C-6DDD-456D-B903-DA90E2DBC72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7FECB90D-91E6-4812-99BE-708286F371DD}"/>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236637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181C-1515-400D-97C6-632053F4DA6D}"/>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AAC50430-A95D-409C-AAFE-CF0FF9521208}"/>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269CBDD7-F457-45E9-80F7-2C8CF75134E1}"/>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12B05E4E-30D8-4471-B386-088A92BD4534}"/>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6" name="Footer Placeholder 5">
            <a:extLst>
              <a:ext uri="{FF2B5EF4-FFF2-40B4-BE49-F238E27FC236}">
                <a16:creationId xmlns:a16="http://schemas.microsoft.com/office/drawing/2014/main" id="{82E82AEF-263E-44E2-AE3A-91324056C7C5}"/>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17F00A1-BC3D-4CC5-AF5D-A9125BDFE653}"/>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215210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B12E-2BD9-49C9-9E1D-E9274843C391}"/>
              </a:ext>
            </a:extLst>
          </p:cNvPr>
          <p:cNvSpPr>
            <a:spLocks noGrp="1"/>
          </p:cNvSpPr>
          <p:nvPr>
            <p:ph type="title"/>
          </p:nvPr>
        </p:nvSpPr>
        <p:spPr>
          <a:xfrm>
            <a:off x="839788" y="365128"/>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D48FFD70-4247-48C6-9043-8B2ED434F17A}"/>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4644C7-EECF-4FE2-ACC2-4C142A2F5104}"/>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C27A2239-F1B7-4B32-94B8-E6987205D29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35F9B5-3BA3-4295-94A1-6809D082424A}"/>
              </a:ext>
            </a:extLst>
          </p:cNvPr>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BE9D7E49-AB66-41F7-902D-0BE618CFF23F}"/>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8" name="Footer Placeholder 7">
            <a:extLst>
              <a:ext uri="{FF2B5EF4-FFF2-40B4-BE49-F238E27FC236}">
                <a16:creationId xmlns:a16="http://schemas.microsoft.com/office/drawing/2014/main" id="{9EE73D06-D6F6-4E2E-95EF-48777F9B1713}"/>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217AE90D-03CB-41ED-8DF6-3A14EB4640E6}"/>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4165559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4F1A-A38E-4DFD-AD2C-9A1B4EF677D5}"/>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742A0A23-1EA5-4019-B4E5-FC486114816D}"/>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4" name="Footer Placeholder 3">
            <a:extLst>
              <a:ext uri="{FF2B5EF4-FFF2-40B4-BE49-F238E27FC236}">
                <a16:creationId xmlns:a16="http://schemas.microsoft.com/office/drawing/2014/main" id="{3B46E325-AC3A-4F26-B5D0-32CB69A2D0FB}"/>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F4995330-0EDF-47C5-BF55-96B7622F544E}"/>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255011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38BF1-D98B-415C-AEF0-3D8663279345}"/>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3" name="Footer Placeholder 2">
            <a:extLst>
              <a:ext uri="{FF2B5EF4-FFF2-40B4-BE49-F238E27FC236}">
                <a16:creationId xmlns:a16="http://schemas.microsoft.com/office/drawing/2014/main" id="{6D3DC633-4E80-4174-9AD1-B27512A1EA48}"/>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205ACB0E-8CB7-4CDF-B07A-AA61E4490448}"/>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376122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0A24-C9FC-4246-8311-42F8B8AAD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BE8C6310-4817-4610-B1CC-46B3A787A4D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4160310A-CF22-4C4D-9119-8F4126CE4B54}"/>
              </a:ext>
            </a:extLst>
          </p:cNvPr>
          <p:cNvSpPr>
            <a:spLocks noGrp="1"/>
          </p:cNvSpPr>
          <p:nvPr>
            <p:ph type="body" sz="half" idx="2"/>
          </p:nvPr>
        </p:nvSpPr>
        <p:spPr>
          <a:xfrm>
            <a:off x="839788" y="2057401"/>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47438A-F96D-41F5-8BF3-AED58A030158}"/>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6" name="Footer Placeholder 5">
            <a:extLst>
              <a:ext uri="{FF2B5EF4-FFF2-40B4-BE49-F238E27FC236}">
                <a16:creationId xmlns:a16="http://schemas.microsoft.com/office/drawing/2014/main" id="{39E04E38-C2AC-44E3-A851-C45753231E22}"/>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23EE9DB-C29E-4983-A151-78B36A237706}"/>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101405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902C-1128-411D-BC0B-036DA93EB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D88E2F30-6A40-4824-B6B0-962A8D212409}"/>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HK"/>
          </a:p>
        </p:txBody>
      </p:sp>
      <p:sp>
        <p:nvSpPr>
          <p:cNvPr id="4" name="Text Placeholder 3">
            <a:extLst>
              <a:ext uri="{FF2B5EF4-FFF2-40B4-BE49-F238E27FC236}">
                <a16:creationId xmlns:a16="http://schemas.microsoft.com/office/drawing/2014/main" id="{F00FD693-2A5B-42C8-B453-14EE08CFE085}"/>
              </a:ext>
            </a:extLst>
          </p:cNvPr>
          <p:cNvSpPr>
            <a:spLocks noGrp="1"/>
          </p:cNvSpPr>
          <p:nvPr>
            <p:ph type="body" sz="half" idx="2"/>
          </p:nvPr>
        </p:nvSpPr>
        <p:spPr>
          <a:xfrm>
            <a:off x="839788" y="2057401"/>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5D646F-6DFD-4F0C-AE01-61F60435AA11}"/>
              </a:ext>
            </a:extLst>
          </p:cNvPr>
          <p:cNvSpPr>
            <a:spLocks noGrp="1"/>
          </p:cNvSpPr>
          <p:nvPr>
            <p:ph type="dt" sz="half" idx="10"/>
          </p:nvPr>
        </p:nvSpPr>
        <p:spPr/>
        <p:txBody>
          <a:bodyPr/>
          <a:lstStyle/>
          <a:p>
            <a:fld id="{D456B977-49DB-488A-A176-4A91260CB5B5}" type="datetimeFigureOut">
              <a:rPr lang="en-HK" smtClean="0"/>
              <a:t>3/5/2024</a:t>
            </a:fld>
            <a:endParaRPr lang="en-HK"/>
          </a:p>
        </p:txBody>
      </p:sp>
      <p:sp>
        <p:nvSpPr>
          <p:cNvPr id="6" name="Footer Placeholder 5">
            <a:extLst>
              <a:ext uri="{FF2B5EF4-FFF2-40B4-BE49-F238E27FC236}">
                <a16:creationId xmlns:a16="http://schemas.microsoft.com/office/drawing/2014/main" id="{249FF663-91E4-4108-9231-3A1905577067}"/>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DC7FBF0-B852-43AD-BB68-B459D82693F9}"/>
              </a:ext>
            </a:extLst>
          </p:cNvPr>
          <p:cNvSpPr>
            <a:spLocks noGrp="1"/>
          </p:cNvSpPr>
          <p:nvPr>
            <p:ph type="sldNum" sz="quarter" idx="12"/>
          </p:nvPr>
        </p:nvSpPr>
        <p:spPr/>
        <p:txBody>
          <a:bodyPr/>
          <a:lstStyle/>
          <a:p>
            <a:fld id="{2E088B0C-75F7-4977-ADE4-CEA11E505F4A}" type="slidenum">
              <a:rPr lang="en-HK" smtClean="0"/>
              <a:t>‹#›</a:t>
            </a:fld>
            <a:endParaRPr lang="en-HK"/>
          </a:p>
        </p:txBody>
      </p:sp>
    </p:spTree>
    <p:extLst>
      <p:ext uri="{BB962C8B-B14F-4D97-AF65-F5344CB8AC3E}">
        <p14:creationId xmlns:p14="http://schemas.microsoft.com/office/powerpoint/2010/main" val="337164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E7D1EE-54BF-47B8-AE2A-40EF0CE48780}"/>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39984EE4-CD21-4623-8994-4535180F94C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625BC29-EC33-49F4-A686-6FE47DD7E1B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56B977-49DB-488A-A176-4A91260CB5B5}" type="datetimeFigureOut">
              <a:rPr lang="en-HK" smtClean="0"/>
              <a:t>3/5/2024</a:t>
            </a:fld>
            <a:endParaRPr lang="en-HK"/>
          </a:p>
        </p:txBody>
      </p:sp>
      <p:sp>
        <p:nvSpPr>
          <p:cNvPr id="5" name="Footer Placeholder 4">
            <a:extLst>
              <a:ext uri="{FF2B5EF4-FFF2-40B4-BE49-F238E27FC236}">
                <a16:creationId xmlns:a16="http://schemas.microsoft.com/office/drawing/2014/main" id="{90EA285B-02E3-4971-AA91-15165C1A356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15AD75E2-BAB7-4C7D-8412-76E34E0C1C4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088B0C-75F7-4977-ADE4-CEA11E505F4A}" type="slidenum">
              <a:rPr lang="en-HK" smtClean="0"/>
              <a:t>‹#›</a:t>
            </a:fld>
            <a:endParaRPr lang="en-HK"/>
          </a:p>
        </p:txBody>
      </p:sp>
    </p:spTree>
    <p:extLst>
      <p:ext uri="{BB962C8B-B14F-4D97-AF65-F5344CB8AC3E}">
        <p14:creationId xmlns:p14="http://schemas.microsoft.com/office/powerpoint/2010/main" val="4141263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371/journal.pone.028128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 Id="rId9"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E314-2756-4115-868E-C869382822AA}"/>
              </a:ext>
            </a:extLst>
          </p:cNvPr>
          <p:cNvSpPr>
            <a:spLocks noGrp="1"/>
          </p:cNvSpPr>
          <p:nvPr>
            <p:ph type="ctrTitle"/>
          </p:nvPr>
        </p:nvSpPr>
        <p:spPr/>
        <p:txBody>
          <a:bodyPr>
            <a:normAutofit fontScale="90000"/>
          </a:bodyPr>
          <a:lstStyle/>
          <a:p>
            <a:r>
              <a:rPr lang="en-HK" b="1" dirty="0"/>
              <a:t>Generative Model-Based Testing on Decision-Making Policies</a:t>
            </a:r>
          </a:p>
        </p:txBody>
      </p:sp>
      <p:sp>
        <p:nvSpPr>
          <p:cNvPr id="3" name="Subtitle 2">
            <a:extLst>
              <a:ext uri="{FF2B5EF4-FFF2-40B4-BE49-F238E27FC236}">
                <a16:creationId xmlns:a16="http://schemas.microsoft.com/office/drawing/2014/main" id="{B30CCC08-4067-42C3-A0C6-592A92FAC65B}"/>
              </a:ext>
            </a:extLst>
          </p:cNvPr>
          <p:cNvSpPr>
            <a:spLocks noGrp="1"/>
          </p:cNvSpPr>
          <p:nvPr>
            <p:ph type="subTitle" idx="1"/>
          </p:nvPr>
        </p:nvSpPr>
        <p:spPr/>
        <p:txBody>
          <a:bodyPr/>
          <a:lstStyle/>
          <a:p>
            <a:r>
              <a:rPr lang="en-HK" dirty="0"/>
              <a:t>Lei HAN</a:t>
            </a:r>
          </a:p>
        </p:txBody>
      </p:sp>
      <p:sp>
        <p:nvSpPr>
          <p:cNvPr id="4" name="Rectangle 3">
            <a:extLst>
              <a:ext uri="{FF2B5EF4-FFF2-40B4-BE49-F238E27FC236}">
                <a16:creationId xmlns:a16="http://schemas.microsoft.com/office/drawing/2014/main" id="{79E36163-6AC1-4989-B236-A7556ACBC71B}"/>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11" name="Rectangle 10">
            <a:extLst>
              <a:ext uri="{FF2B5EF4-FFF2-40B4-BE49-F238E27FC236}">
                <a16:creationId xmlns:a16="http://schemas.microsoft.com/office/drawing/2014/main" id="{1D598C23-3B2B-488B-A2C4-18C2C1926AC8}"/>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2" name="Rectangle 11">
            <a:extLst>
              <a:ext uri="{FF2B5EF4-FFF2-40B4-BE49-F238E27FC236}">
                <a16:creationId xmlns:a16="http://schemas.microsoft.com/office/drawing/2014/main" id="{5DB21DFA-4C33-4796-B0A2-D98C11096963}"/>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5" name="Rectangle 14">
            <a:extLst>
              <a:ext uri="{FF2B5EF4-FFF2-40B4-BE49-F238E27FC236}">
                <a16:creationId xmlns:a16="http://schemas.microsoft.com/office/drawing/2014/main" id="{49D7122A-13B8-4E4C-B5E4-1267A6621EE1}"/>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a:t>
            </a:fld>
            <a:endParaRPr lang="en-HK" sz="1400"/>
          </a:p>
        </p:txBody>
      </p:sp>
      <p:sp>
        <p:nvSpPr>
          <p:cNvPr id="16" name="Rectangle 15">
            <a:extLst>
              <a:ext uri="{FF2B5EF4-FFF2-40B4-BE49-F238E27FC236}">
                <a16:creationId xmlns:a16="http://schemas.microsoft.com/office/drawing/2014/main" id="{EA91D1A0-DF76-4351-9A11-7AC319056816}"/>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17" name="Rectangle 16">
            <a:extLst>
              <a:ext uri="{FF2B5EF4-FFF2-40B4-BE49-F238E27FC236}">
                <a16:creationId xmlns:a16="http://schemas.microsoft.com/office/drawing/2014/main" id="{7E9B11C6-2B1B-4719-B2F9-59FA3936359F}"/>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Tree>
    <p:extLst>
      <p:ext uri="{BB962C8B-B14F-4D97-AF65-F5344CB8AC3E}">
        <p14:creationId xmlns:p14="http://schemas.microsoft.com/office/powerpoint/2010/main" val="371872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70590"/>
            <a:ext cx="11116733" cy="887217"/>
          </a:xfrm>
        </p:spPr>
        <p:txBody>
          <a:bodyPr>
            <a:normAutofit fontScale="90000"/>
          </a:bodyPr>
          <a:lstStyle/>
          <a:p>
            <a:r>
              <a:rPr lang="en-US" altLang="zh-CN" b="1" dirty="0">
                <a:latin typeface="Calibri" panose="020F0502020204030204" pitchFamily="34" charset="0"/>
                <a:cs typeface="Calibri" panose="020F0502020204030204" pitchFamily="34" charset="0"/>
              </a:rPr>
              <a:t>How to improve testing Decision-Making Policies</a:t>
            </a:r>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461682" y="2039865"/>
            <a:ext cx="10964333" cy="3665491"/>
          </a:xfrm>
        </p:spPr>
        <p:txBody>
          <a:bodyPr>
            <a:normAutofit/>
          </a:bodyPr>
          <a:lstStyle/>
          <a:p>
            <a:pPr marL="457200" indent="-457200" algn="just">
              <a:spcAft>
                <a:spcPts val="600"/>
              </a:spcAft>
              <a:buSzPct val="100000"/>
              <a:buFont typeface="+mj-lt"/>
              <a:buAutoNum type="arabicPeriod" startAt="4"/>
            </a:pPr>
            <a:r>
              <a:rPr lang="en-US" sz="2400" b="1" dirty="0">
                <a:solidFill>
                  <a:schemeClr val="accent1"/>
                </a:solidFill>
                <a:latin typeface="Harding"/>
              </a:rPr>
              <a:t>Diversify the agent behaviors</a:t>
            </a:r>
            <a:r>
              <a:rPr lang="en-US" sz="2400" dirty="0">
                <a:solidFill>
                  <a:srgbClr val="222222"/>
                </a:solidFill>
                <a:latin typeface="Harding"/>
              </a:rPr>
              <a:t>:</a:t>
            </a:r>
          </a:p>
          <a:p>
            <a:pPr lvl="1" algn="just">
              <a:spcAft>
                <a:spcPts val="600"/>
              </a:spcAft>
              <a:buSzPct val="100000"/>
            </a:pPr>
            <a:r>
              <a:rPr lang="en-US" dirty="0">
                <a:solidFill>
                  <a:srgbClr val="222222"/>
                </a:solidFill>
                <a:latin typeface="Harding"/>
              </a:rPr>
              <a:t>executing similar test cases tends to exercise similar agent behaviors;</a:t>
            </a:r>
          </a:p>
          <a:p>
            <a:pPr lvl="1" algn="just">
              <a:spcAft>
                <a:spcPts val="600"/>
              </a:spcAft>
              <a:buSzPct val="100000"/>
            </a:pPr>
            <a:r>
              <a:rPr lang="en-US" dirty="0">
                <a:solidFill>
                  <a:srgbClr val="222222"/>
                </a:solidFill>
                <a:latin typeface="Harding"/>
              </a:rPr>
              <a:t>diverse test cases could increase the exploration of the fault space;</a:t>
            </a:r>
            <a:endParaRPr lang="en-US" b="1" dirty="0">
              <a:solidFill>
                <a:schemeClr val="accent1"/>
              </a:solidFill>
              <a:latin typeface="Harding"/>
            </a:endParaRPr>
          </a:p>
          <a:p>
            <a:pPr marL="457200" indent="-457200" algn="just">
              <a:spcAft>
                <a:spcPts val="600"/>
              </a:spcAft>
              <a:buSzPct val="100000"/>
              <a:buFont typeface="+mj-lt"/>
              <a:buAutoNum type="arabicPeriod" startAt="4"/>
            </a:pPr>
            <a:r>
              <a:rPr lang="en-US" sz="2400" b="1" dirty="0">
                <a:solidFill>
                  <a:schemeClr val="accent1"/>
                </a:solidFill>
                <a:latin typeface="Harding"/>
              </a:rPr>
              <a:t>Develop an effective testing method to adapt more test scenarios</a:t>
            </a:r>
            <a:r>
              <a:rPr lang="en-US" sz="2400" dirty="0">
                <a:solidFill>
                  <a:srgbClr val="222222"/>
                </a:solidFill>
                <a:latin typeface="Harding"/>
              </a:rPr>
              <a:t>:</a:t>
            </a:r>
          </a:p>
          <a:p>
            <a:pPr lvl="1" algn="just">
              <a:spcAft>
                <a:spcPts val="600"/>
              </a:spcAft>
              <a:buSzPct val="100000"/>
            </a:pPr>
            <a:r>
              <a:rPr lang="en-US" dirty="0">
                <a:solidFill>
                  <a:srgbClr val="222222"/>
                </a:solidFill>
                <a:latin typeface="Harding"/>
              </a:rPr>
              <a:t>identifying potential failures efficiently and accurately; </a:t>
            </a:r>
          </a:p>
          <a:p>
            <a:pPr lvl="1" algn="just">
              <a:spcAft>
                <a:spcPts val="600"/>
              </a:spcAft>
              <a:buSzPct val="100000"/>
            </a:pPr>
            <a:r>
              <a:rPr lang="en-US" dirty="0">
                <a:solidFill>
                  <a:srgbClr val="222222"/>
                </a:solidFill>
                <a:latin typeface="Harding"/>
              </a:rPr>
              <a:t>effective test cases detect corner cases and increase the possibility of identifying severe vulnerabilities.</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10</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3" name="矩形 11">
            <a:extLst>
              <a:ext uri="{FF2B5EF4-FFF2-40B4-BE49-F238E27FC236}">
                <a16:creationId xmlns:a16="http://schemas.microsoft.com/office/drawing/2014/main" id="{43553681-CBF4-928B-EDA9-75022924CD56}"/>
              </a:ext>
            </a:extLst>
          </p:cNvPr>
          <p:cNvSpPr/>
          <p:nvPr/>
        </p:nvSpPr>
        <p:spPr>
          <a:xfrm>
            <a:off x="666056" y="1225813"/>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We need diversity of the test results, and effectiveness of the method.</a:t>
            </a:r>
            <a:endParaRPr lang="zh-CN" alt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292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6957"/>
            <a:ext cx="11243733" cy="887217"/>
          </a:xfrm>
        </p:spPr>
        <p:txBody>
          <a:bodyPr>
            <a:normAutofit/>
          </a:bodyPr>
          <a:lstStyle/>
          <a:p>
            <a:r>
              <a:rPr lang="en-US" altLang="zh-CN" sz="4000" b="1" dirty="0">
                <a:latin typeface="Calibri" panose="020F0502020204030204" pitchFamily="34" charset="0"/>
                <a:cs typeface="Calibri" panose="020F0502020204030204" pitchFamily="34" charset="0"/>
              </a:rPr>
              <a:t>Proposed Method: An Overview</a:t>
            </a:r>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685802" y="4458299"/>
            <a:ext cx="10840143" cy="2034576"/>
          </a:xfrm>
        </p:spPr>
        <p:txBody>
          <a:bodyPr>
            <a:normAutofit/>
          </a:bodyPr>
          <a:lstStyle/>
          <a:p>
            <a:pPr marL="285737" indent="-285737" algn="just">
              <a:spcAft>
                <a:spcPts val="600"/>
              </a:spcAft>
              <a:buSzPct val="100000"/>
              <a:buFont typeface="等线" panose="02010600030101010101" pitchFamily="2" charset="-122"/>
              <a:buChar char="※"/>
            </a:pPr>
            <a:r>
              <a:rPr lang="en-US" sz="2000" dirty="0">
                <a:solidFill>
                  <a:srgbClr val="222222"/>
                </a:solidFill>
                <a:latin typeface="Harding"/>
              </a:rPr>
              <a:t>Introduction of </a:t>
            </a:r>
            <a:r>
              <a:rPr lang="en-US" sz="2000" b="1" dirty="0">
                <a:solidFill>
                  <a:schemeClr val="accent1"/>
                </a:solidFill>
                <a:latin typeface="Harding"/>
              </a:rPr>
              <a:t>novelty-based guidance to measure the freshness of the trajectories</a:t>
            </a:r>
            <a:r>
              <a:rPr lang="en-US" sz="2000" dirty="0">
                <a:solidFill>
                  <a:srgbClr val="222222"/>
                </a:solidFill>
                <a:latin typeface="Harding"/>
              </a:rPr>
              <a:t>.</a:t>
            </a:r>
          </a:p>
          <a:p>
            <a:pPr marL="285737" indent="-285737" algn="just">
              <a:spcAft>
                <a:spcPts val="600"/>
              </a:spcAft>
              <a:buSzPct val="100000"/>
              <a:buFont typeface="等线" panose="02010600030101010101" pitchFamily="2" charset="-122"/>
              <a:buChar char="※"/>
            </a:pPr>
            <a:r>
              <a:rPr lang="en-US" sz="2000" dirty="0">
                <a:solidFill>
                  <a:srgbClr val="222222"/>
                </a:solidFill>
                <a:latin typeface="Harding"/>
              </a:rPr>
              <a:t>This method operates in two phases: </a:t>
            </a:r>
          </a:p>
          <a:p>
            <a:pPr marL="800060" lvl="1" indent="-342882" algn="just">
              <a:spcAft>
                <a:spcPts val="600"/>
              </a:spcAft>
              <a:buSzPct val="100000"/>
              <a:buFontTx/>
              <a:buChar char="-"/>
            </a:pPr>
            <a:r>
              <a:rPr lang="en-US" sz="2000" dirty="0">
                <a:solidFill>
                  <a:srgbClr val="222222"/>
                </a:solidFill>
                <a:latin typeface="Harding"/>
              </a:rPr>
              <a:t>(1)  train the diffusion model to scale the test case distribution; </a:t>
            </a:r>
          </a:p>
          <a:p>
            <a:pPr marL="800060" lvl="1" indent="-342882" algn="just">
              <a:spcAft>
                <a:spcPts val="600"/>
              </a:spcAft>
              <a:buSzPct val="100000"/>
              <a:buFontTx/>
              <a:buChar char="-"/>
            </a:pPr>
            <a:r>
              <a:rPr lang="en-US" sz="2000" dirty="0">
                <a:solidFill>
                  <a:srgbClr val="222222"/>
                </a:solidFill>
                <a:latin typeface="Harding"/>
              </a:rPr>
              <a:t>(2) fine-tune the diffusion model to generate test cases which induce diverse agent behaviors.</a:t>
            </a:r>
          </a:p>
          <a:p>
            <a:pPr marL="285737" indent="-285737" algn="just">
              <a:spcAft>
                <a:spcPts val="600"/>
              </a:spcAft>
              <a:buSzPct val="100000"/>
              <a:buFont typeface="等线" panose="02010600030101010101" pitchFamily="2" charset="-122"/>
              <a:buChar char="※"/>
            </a:pPr>
            <a:endParaRPr lang="en-US" sz="2000" dirty="0">
              <a:solidFill>
                <a:srgbClr val="222222"/>
              </a:solidFill>
              <a:latin typeface="Harding"/>
            </a:endParaRP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11</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0" name="矩形 11">
            <a:extLst>
              <a:ext uri="{FF2B5EF4-FFF2-40B4-BE49-F238E27FC236}">
                <a16:creationId xmlns:a16="http://schemas.microsoft.com/office/drawing/2014/main" id="{3473C5BE-DAD4-2EE3-5C8A-3E4622F2F7B4}"/>
              </a:ext>
            </a:extLst>
          </p:cNvPr>
          <p:cNvSpPr/>
          <p:nvPr/>
        </p:nvSpPr>
        <p:spPr>
          <a:xfrm>
            <a:off x="666058" y="3967423"/>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Method: diffusion model  + novelty-based guidance</a:t>
            </a:r>
            <a:endParaRPr lang="zh-CN" altLang="en-US" sz="2800" b="1" dirty="0">
              <a:latin typeface="Calibri" panose="020F0502020204030204" pitchFamily="34" charset="0"/>
              <a:cs typeface="Calibri" panose="020F0502020204030204" pitchFamily="34" charset="0"/>
            </a:endParaRPr>
          </a:p>
        </p:txBody>
      </p:sp>
      <p:pic>
        <p:nvPicPr>
          <p:cNvPr id="11" name="Picture 10" descr="A screen shot of a computer&#10;&#10;Description automatically generated">
            <a:extLst>
              <a:ext uri="{FF2B5EF4-FFF2-40B4-BE49-F238E27FC236}">
                <a16:creationId xmlns:a16="http://schemas.microsoft.com/office/drawing/2014/main" id="{4605CB26-E6F8-16A7-D2B5-91E33D359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11" y="1239949"/>
            <a:ext cx="10927976" cy="2688967"/>
          </a:xfrm>
          <a:prstGeom prst="rect">
            <a:avLst/>
          </a:prstGeom>
        </p:spPr>
      </p:pic>
    </p:spTree>
    <p:extLst>
      <p:ext uri="{BB962C8B-B14F-4D97-AF65-F5344CB8AC3E}">
        <p14:creationId xmlns:p14="http://schemas.microsoft.com/office/powerpoint/2010/main" val="293072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5421"/>
            <a:ext cx="10515600" cy="887217"/>
          </a:xfrm>
        </p:spPr>
        <p:txBody>
          <a:bodyPr>
            <a:normAutofit/>
          </a:bodyPr>
          <a:lstStyle/>
          <a:p>
            <a:r>
              <a:rPr lang="en-US" altLang="zh-CN" sz="4000" b="1" dirty="0">
                <a:latin typeface="Calibri" panose="020F0502020204030204" pitchFamily="34" charset="0"/>
                <a:cs typeface="Calibri" panose="020F0502020204030204" pitchFamily="34" charset="0"/>
              </a:rPr>
              <a:t>Proposed Method: Novelty-Based Guidance</a:t>
            </a:r>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6096001" y="1638512"/>
            <a:ext cx="5429943" cy="3675195"/>
          </a:xfrm>
        </p:spPr>
        <p:txBody>
          <a:bodyPr>
            <a:normAutofit fontScale="85000" lnSpcReduction="20000"/>
          </a:bodyPr>
          <a:lstStyle/>
          <a:p>
            <a:pPr marL="514350" indent="-514350" algn="just">
              <a:spcAft>
                <a:spcPts val="600"/>
              </a:spcAft>
              <a:buSzPct val="100000"/>
              <a:buFont typeface="+mj-lt"/>
              <a:buAutoNum type="arabicPeriod"/>
            </a:pPr>
            <a:r>
              <a:rPr lang="en-US" dirty="0">
                <a:solidFill>
                  <a:schemeClr val="tx1"/>
                </a:solidFill>
                <a:latin typeface="Harding"/>
              </a:rPr>
              <a:t>We abstract the concrete state spaces into equal grids.</a:t>
            </a:r>
          </a:p>
          <a:p>
            <a:pPr marL="514350" indent="-514350" algn="just">
              <a:spcAft>
                <a:spcPts val="600"/>
              </a:spcAft>
              <a:buSzPct val="100000"/>
              <a:buFont typeface="+mj-lt"/>
              <a:buAutoNum type="arabicPeriod"/>
            </a:pPr>
            <a:r>
              <a:rPr lang="en-US" dirty="0">
                <a:solidFill>
                  <a:schemeClr val="tx1"/>
                </a:solidFill>
                <a:latin typeface="Harding"/>
              </a:rPr>
              <a:t>Each grid is an abstract state.</a:t>
            </a:r>
          </a:p>
          <a:p>
            <a:pPr marL="514350" indent="-514350" algn="just">
              <a:spcAft>
                <a:spcPts val="600"/>
              </a:spcAft>
              <a:buSzPct val="100000"/>
              <a:buFont typeface="+mj-lt"/>
              <a:buAutoNum type="arabicPeriod"/>
            </a:pPr>
            <a:r>
              <a:rPr lang="en-US" dirty="0">
                <a:solidFill>
                  <a:schemeClr val="tx1"/>
                </a:solidFill>
                <a:latin typeface="Harding"/>
              </a:rPr>
              <a:t>The novelty is measured by the visits of abstract states:</a:t>
            </a:r>
          </a:p>
          <a:p>
            <a:pPr marL="742913" lvl="1" indent="-285737" algn="just">
              <a:spcAft>
                <a:spcPts val="600"/>
              </a:spcAft>
              <a:buSzPct val="100000"/>
              <a:buFontTx/>
              <a:buChar char="-"/>
            </a:pPr>
            <a:r>
              <a:rPr lang="en-US" dirty="0">
                <a:solidFill>
                  <a:schemeClr val="tx1"/>
                </a:solidFill>
                <a:latin typeface="Harding"/>
              </a:rPr>
              <a:t>Higher visits -&gt; Lower novelty</a:t>
            </a:r>
          </a:p>
          <a:p>
            <a:pPr marL="742913" lvl="1" indent="-285737" algn="just">
              <a:spcAft>
                <a:spcPts val="600"/>
              </a:spcAft>
              <a:buSzPct val="100000"/>
              <a:buFontTx/>
              <a:buChar char="-"/>
            </a:pPr>
            <a:r>
              <a:rPr lang="en-US" dirty="0">
                <a:solidFill>
                  <a:schemeClr val="tx1"/>
                </a:solidFill>
                <a:latin typeface="Harding"/>
              </a:rPr>
              <a:t>Lower visits  -&gt; Higher novelty</a:t>
            </a:r>
          </a:p>
          <a:p>
            <a:pPr marL="514350" indent="-514350" algn="just">
              <a:spcAft>
                <a:spcPts val="600"/>
              </a:spcAft>
              <a:buSzPct val="100000"/>
              <a:buFont typeface="+mj-lt"/>
              <a:buAutoNum type="arabicPeriod"/>
            </a:pPr>
            <a:r>
              <a:rPr lang="en-US" dirty="0">
                <a:solidFill>
                  <a:schemeClr val="tx1"/>
                </a:solidFill>
                <a:latin typeface="Harding"/>
              </a:rPr>
              <a:t>We represent the trajectory (behavior) diversity by the termination state novelty.</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12</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1" name="矩形 11">
            <a:extLst>
              <a:ext uri="{FF2B5EF4-FFF2-40B4-BE49-F238E27FC236}">
                <a16:creationId xmlns:a16="http://schemas.microsoft.com/office/drawing/2014/main" id="{EEE18564-80AB-EE71-B542-CDCB881DC467}"/>
              </a:ext>
            </a:extLst>
          </p:cNvPr>
          <p:cNvSpPr/>
          <p:nvPr/>
        </p:nvSpPr>
        <p:spPr>
          <a:xfrm>
            <a:off x="666057" y="1147469"/>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How to measure the diversity of agent behaviors? ------ Novelty</a:t>
            </a:r>
            <a:endParaRPr lang="zh-CN" altLang="en-US" sz="2800" b="1"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DB3B461-0930-4A9A-2BB9-AF75DC61AFFF}"/>
              </a:ext>
            </a:extLst>
          </p:cNvPr>
          <p:cNvPicPr>
            <a:picLocks noChangeAspect="1"/>
          </p:cNvPicPr>
          <p:nvPr/>
        </p:nvPicPr>
        <p:blipFill>
          <a:blip r:embed="rId3"/>
          <a:stretch>
            <a:fillRect/>
          </a:stretch>
        </p:blipFill>
        <p:spPr>
          <a:xfrm>
            <a:off x="351595" y="1686045"/>
            <a:ext cx="5744407" cy="2531435"/>
          </a:xfrm>
          <a:prstGeom prst="rect">
            <a:avLst/>
          </a:prstGeom>
        </p:spPr>
      </p:pic>
      <p:pic>
        <p:nvPicPr>
          <p:cNvPr id="12" name="Picture 11">
            <a:extLst>
              <a:ext uri="{FF2B5EF4-FFF2-40B4-BE49-F238E27FC236}">
                <a16:creationId xmlns:a16="http://schemas.microsoft.com/office/drawing/2014/main" id="{925E28D4-B363-3E2C-9FDA-E85D48F214D0}"/>
              </a:ext>
            </a:extLst>
          </p:cNvPr>
          <p:cNvPicPr>
            <a:picLocks noChangeAspect="1"/>
          </p:cNvPicPr>
          <p:nvPr/>
        </p:nvPicPr>
        <p:blipFill>
          <a:blip r:embed="rId4"/>
          <a:stretch>
            <a:fillRect/>
          </a:stretch>
        </p:blipFill>
        <p:spPr>
          <a:xfrm>
            <a:off x="749115" y="4576097"/>
            <a:ext cx="4437952" cy="737611"/>
          </a:xfrm>
          <a:prstGeom prst="rect">
            <a:avLst/>
          </a:prstGeom>
        </p:spPr>
      </p:pic>
      <p:sp>
        <p:nvSpPr>
          <p:cNvPr id="13" name="TextBox 12">
            <a:extLst>
              <a:ext uri="{FF2B5EF4-FFF2-40B4-BE49-F238E27FC236}">
                <a16:creationId xmlns:a16="http://schemas.microsoft.com/office/drawing/2014/main" id="{C07039AA-E010-96E1-AC2C-7447121D0CC5}"/>
              </a:ext>
            </a:extLst>
          </p:cNvPr>
          <p:cNvSpPr txBox="1"/>
          <p:nvPr/>
        </p:nvSpPr>
        <p:spPr>
          <a:xfrm>
            <a:off x="4007224" y="2889409"/>
            <a:ext cx="430307" cy="300210"/>
          </a:xfrm>
          <a:prstGeom prst="rect">
            <a:avLst/>
          </a:prstGeom>
          <a:noFill/>
        </p:spPr>
        <p:txBody>
          <a:bodyPr wrap="square" rtlCol="0">
            <a:spAutoFit/>
          </a:bodyPr>
          <a:lstStyle/>
          <a:p>
            <a:r>
              <a:rPr lang="en-US" sz="1351" dirty="0"/>
              <a:t>11</a:t>
            </a:r>
          </a:p>
        </p:txBody>
      </p:sp>
      <p:sp>
        <p:nvSpPr>
          <p:cNvPr id="14" name="TextBox 13">
            <a:extLst>
              <a:ext uri="{FF2B5EF4-FFF2-40B4-BE49-F238E27FC236}">
                <a16:creationId xmlns:a16="http://schemas.microsoft.com/office/drawing/2014/main" id="{786E7F5A-3B1B-C075-88DB-B0D036718B38}"/>
              </a:ext>
            </a:extLst>
          </p:cNvPr>
          <p:cNvSpPr txBox="1"/>
          <p:nvPr/>
        </p:nvSpPr>
        <p:spPr>
          <a:xfrm>
            <a:off x="5322521" y="2477779"/>
            <a:ext cx="430307" cy="300210"/>
          </a:xfrm>
          <a:prstGeom prst="rect">
            <a:avLst/>
          </a:prstGeom>
          <a:noFill/>
        </p:spPr>
        <p:txBody>
          <a:bodyPr wrap="square" rtlCol="0">
            <a:spAutoFit/>
          </a:bodyPr>
          <a:lstStyle/>
          <a:p>
            <a:r>
              <a:rPr lang="en-US" sz="1351" dirty="0"/>
              <a:t>19</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EC950022-28C0-3940-F319-F1CEDBF5407C}"/>
                  </a:ext>
                </a:extLst>
              </p:cNvPr>
              <p:cNvSpPr txBox="1">
                <a:spLocks/>
              </p:cNvSpPr>
              <p:nvPr/>
            </p:nvSpPr>
            <p:spPr>
              <a:xfrm>
                <a:off x="6096000" y="5313707"/>
                <a:ext cx="5429944" cy="1023066"/>
              </a:xfrm>
              <a:prstGeom prst="rect">
                <a:avLst/>
              </a:prstGeom>
            </p:spPr>
            <p:txBody>
              <a:bodyPr vert="horz" lIns="91440" tIns="45720" rIns="91440" bIns="45720" rtlCol="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SzPct val="100000"/>
                  <a:buNone/>
                </a:pPr>
                <a:r>
                  <a:rPr lang="en-US" sz="2400" dirty="0">
                    <a:solidFill>
                      <a:schemeClr val="tx1"/>
                    </a:solidFill>
                    <a:latin typeface="Harding"/>
                  </a:rPr>
                  <a:t>The state 4, 11 and 19 occurred 1, 2, and 3 times, respectively. Then, the novelties are 1,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𝑒</m:t>
                        </m:r>
                      </m:den>
                    </m:f>
                  </m:oMath>
                </a14:m>
                <a:r>
                  <a:rPr lang="en-US" sz="2400" dirty="0">
                    <a:solidFill>
                      <a:schemeClr val="tx1"/>
                    </a:solidFill>
                    <a:latin typeface="Harding"/>
                  </a:rPr>
                  <a:t> and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2</m:t>
                            </m:r>
                          </m:sup>
                        </m:sSup>
                      </m:den>
                    </m:f>
                  </m:oMath>
                </a14:m>
                <a:r>
                  <a:rPr lang="en-US" sz="2400" dirty="0">
                    <a:solidFill>
                      <a:schemeClr val="tx1"/>
                    </a:solidFill>
                    <a:latin typeface="Harding"/>
                  </a:rPr>
                  <a:t>.  </a:t>
                </a:r>
              </a:p>
            </p:txBody>
          </p:sp>
        </mc:Choice>
        <mc:Fallback xmlns="">
          <p:sp>
            <p:nvSpPr>
              <p:cNvPr id="16" name="Content Placeholder 2">
                <a:extLst>
                  <a:ext uri="{FF2B5EF4-FFF2-40B4-BE49-F238E27FC236}">
                    <a16:creationId xmlns:a16="http://schemas.microsoft.com/office/drawing/2014/main" id="{EC950022-28C0-3940-F319-F1CEDBF5407C}"/>
                  </a:ext>
                </a:extLst>
              </p:cNvPr>
              <p:cNvSpPr txBox="1">
                <a:spLocks noRot="1" noChangeAspect="1" noMove="1" noResize="1" noEditPoints="1" noAdjustHandles="1" noChangeArrowheads="1" noChangeShapeType="1" noTextEdit="1"/>
              </p:cNvSpPr>
              <p:nvPr/>
            </p:nvSpPr>
            <p:spPr>
              <a:xfrm>
                <a:off x="6096000" y="5313707"/>
                <a:ext cx="5429944" cy="1023066"/>
              </a:xfrm>
              <a:prstGeom prst="rect">
                <a:avLst/>
              </a:prstGeom>
              <a:blipFill>
                <a:blip r:embed="rId5"/>
                <a:stretch>
                  <a:fillRect l="-1869" t="-7407" r="-3037" b="-2592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73200A5-62A6-42ED-2705-BF7A032E0FE6}"/>
              </a:ext>
            </a:extLst>
          </p:cNvPr>
          <p:cNvPicPr>
            <a:picLocks noChangeAspect="1"/>
          </p:cNvPicPr>
          <p:nvPr/>
        </p:nvPicPr>
        <p:blipFill rotWithShape="1">
          <a:blip r:embed="rId6">
            <a:extLst>
              <a:ext uri="{28A0092B-C50C-407E-A947-70E740481C1C}">
                <a14:useLocalDpi xmlns:a14="http://schemas.microsoft.com/office/drawing/2010/main" val="0"/>
              </a:ext>
            </a:extLst>
          </a:blip>
          <a:srcRect t="5575" b="7299"/>
          <a:stretch/>
        </p:blipFill>
        <p:spPr>
          <a:xfrm>
            <a:off x="1605238" y="5616000"/>
            <a:ext cx="2527492" cy="540000"/>
          </a:xfrm>
          <a:prstGeom prst="rect">
            <a:avLst/>
          </a:prstGeom>
        </p:spPr>
      </p:pic>
    </p:spTree>
    <p:extLst>
      <p:ext uri="{BB962C8B-B14F-4D97-AF65-F5344CB8AC3E}">
        <p14:creationId xmlns:p14="http://schemas.microsoft.com/office/powerpoint/2010/main" val="427145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70590"/>
            <a:ext cx="12192000" cy="887217"/>
          </a:xfrm>
        </p:spPr>
        <p:txBody>
          <a:bodyPr>
            <a:normAutofit fontScale="90000"/>
          </a:bodyPr>
          <a:lstStyle/>
          <a:p>
            <a:r>
              <a:rPr lang="en-US" altLang="zh-CN" sz="4000" b="1" dirty="0">
                <a:latin typeface="Calibri" panose="020F0502020204030204" pitchFamily="34" charset="0"/>
                <a:cs typeface="Calibri" panose="020F0502020204030204" pitchFamily="34" charset="0"/>
              </a:rPr>
              <a:t>Proposed Method: Diffusion Model-Based Test Case Generator</a:t>
            </a:r>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5245472" y="1746187"/>
            <a:ext cx="6782954" cy="2857111"/>
          </a:xfrm>
        </p:spPr>
        <p:txBody>
          <a:bodyPr>
            <a:normAutofit lnSpcReduction="10000"/>
          </a:bodyPr>
          <a:lstStyle/>
          <a:p>
            <a:pPr marL="285750" indent="-285750" algn="just">
              <a:spcAft>
                <a:spcPts val="600"/>
              </a:spcAft>
              <a:buSzPct val="100000"/>
              <a:buFont typeface="等线" panose="02010600030101010101" pitchFamily="2" charset="-122"/>
              <a:buChar char="※"/>
            </a:pPr>
            <a:r>
              <a:rPr lang="en-US" sz="2000" b="1" dirty="0">
                <a:solidFill>
                  <a:schemeClr val="accent1"/>
                </a:solidFill>
                <a:latin typeface="Harding"/>
              </a:rPr>
              <a:t>Diffusion models are representative generative models. </a:t>
            </a:r>
            <a:r>
              <a:rPr lang="en-US" sz="2000" dirty="0">
                <a:solidFill>
                  <a:schemeClr val="tx1"/>
                </a:solidFill>
                <a:latin typeface="Harding"/>
              </a:rPr>
              <a:t>Diffusion model-based test case generator follows an </a:t>
            </a:r>
            <a:r>
              <a:rPr lang="en-US" sz="2000" b="1" dirty="0">
                <a:solidFill>
                  <a:srgbClr val="0070C0"/>
                </a:solidFill>
                <a:latin typeface="Harding"/>
              </a:rPr>
              <a:t>encoding-decoding workflow</a:t>
            </a:r>
            <a:r>
              <a:rPr lang="en-US" sz="2000" b="1" dirty="0">
                <a:solidFill>
                  <a:schemeClr val="tx1"/>
                </a:solidFill>
                <a:latin typeface="Harding"/>
              </a:rPr>
              <a:t>:</a:t>
            </a:r>
          </a:p>
          <a:p>
            <a:pPr marL="742950" lvl="1" indent="-285750" algn="just">
              <a:spcAft>
                <a:spcPts val="600"/>
              </a:spcAft>
              <a:buSzPct val="100000"/>
              <a:buFont typeface="等线" panose="02010600030101010101" pitchFamily="2" charset="-122"/>
              <a:buChar char="※"/>
            </a:pPr>
            <a:r>
              <a:rPr lang="en-US" sz="2000" b="1" dirty="0">
                <a:solidFill>
                  <a:schemeClr val="tx1"/>
                </a:solidFill>
                <a:latin typeface="Harding"/>
              </a:rPr>
              <a:t>Add noise to the test cases</a:t>
            </a:r>
          </a:p>
          <a:p>
            <a:pPr marL="742950" lvl="1" indent="-285750" algn="just">
              <a:spcAft>
                <a:spcPts val="600"/>
              </a:spcAft>
              <a:buSzPct val="100000"/>
              <a:buFont typeface="等线" panose="02010600030101010101" pitchFamily="2" charset="-122"/>
              <a:buChar char="※"/>
            </a:pPr>
            <a:r>
              <a:rPr lang="en-US" sz="2000" b="1" dirty="0">
                <a:solidFill>
                  <a:schemeClr val="tx1"/>
                </a:solidFill>
                <a:latin typeface="Harding"/>
              </a:rPr>
              <a:t>Recover the noise sample back to test cases</a:t>
            </a:r>
          </a:p>
          <a:p>
            <a:pPr marL="285750" indent="-285750" algn="just">
              <a:spcAft>
                <a:spcPts val="600"/>
              </a:spcAft>
              <a:buSzPct val="100000"/>
              <a:buFont typeface="等线" panose="02010600030101010101" pitchFamily="2" charset="-122"/>
              <a:buChar char="※"/>
            </a:pPr>
            <a:r>
              <a:rPr lang="en-US" sz="2000" dirty="0">
                <a:solidFill>
                  <a:schemeClr val="tx1"/>
                </a:solidFill>
                <a:latin typeface="Harding"/>
              </a:rPr>
              <a:t>Diffusion model-based test case generators learn the correspondence and transformation relationships:</a:t>
            </a:r>
          </a:p>
          <a:p>
            <a:pPr lvl="1" algn="just">
              <a:spcAft>
                <a:spcPts val="600"/>
              </a:spcAft>
              <a:buSzPct val="100000"/>
            </a:pPr>
            <a:r>
              <a:rPr lang="en-US" sz="2000" b="1" dirty="0">
                <a:solidFill>
                  <a:schemeClr val="accent1"/>
                </a:solidFill>
                <a:latin typeface="Harding"/>
              </a:rPr>
              <a:t>Gaussian noisy samples &lt;-&gt; test cases.</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dirty="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13</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3" name="矩形 11">
            <a:extLst>
              <a:ext uri="{FF2B5EF4-FFF2-40B4-BE49-F238E27FC236}">
                <a16:creationId xmlns:a16="http://schemas.microsoft.com/office/drawing/2014/main" id="{43553681-CBF4-928B-EDA9-75022924CD56}"/>
              </a:ext>
            </a:extLst>
          </p:cNvPr>
          <p:cNvSpPr/>
          <p:nvPr/>
        </p:nvSpPr>
        <p:spPr>
          <a:xfrm>
            <a:off x="35861" y="1225813"/>
            <a:ext cx="12048565"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Diffusion model: Input = random noises, output (generation) = new test cases.</a:t>
            </a:r>
            <a:endParaRPr lang="zh-CN" altLang="en-US" sz="2800" b="1" dirty="0">
              <a:latin typeface="Calibri" panose="020F0502020204030204" pitchFamily="34" charset="0"/>
              <a:cs typeface="Calibri" panose="020F0502020204030204"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E862361A-57CD-B01A-2A23-6E154BB91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74" y="1746187"/>
            <a:ext cx="5081897" cy="2992611"/>
          </a:xfrm>
          <a:prstGeom prst="rect">
            <a:avLst/>
          </a:prstGeom>
        </p:spPr>
      </p:pic>
      <p:pic>
        <p:nvPicPr>
          <p:cNvPr id="11" name="Picture 10">
            <a:extLst>
              <a:ext uri="{FF2B5EF4-FFF2-40B4-BE49-F238E27FC236}">
                <a16:creationId xmlns:a16="http://schemas.microsoft.com/office/drawing/2014/main" id="{5679CE91-F722-C7C8-40CF-0B7254680D83}"/>
              </a:ext>
            </a:extLst>
          </p:cNvPr>
          <p:cNvPicPr>
            <a:picLocks noChangeAspect="1"/>
          </p:cNvPicPr>
          <p:nvPr/>
        </p:nvPicPr>
        <p:blipFill>
          <a:blip r:embed="rId4"/>
          <a:stretch>
            <a:fillRect/>
          </a:stretch>
        </p:blipFill>
        <p:spPr>
          <a:xfrm>
            <a:off x="802339" y="4832667"/>
            <a:ext cx="4819650" cy="666750"/>
          </a:xfrm>
          <a:prstGeom prst="rect">
            <a:avLst/>
          </a:prstGeom>
        </p:spPr>
      </p:pic>
      <p:pic>
        <p:nvPicPr>
          <p:cNvPr id="12" name="Picture 11">
            <a:extLst>
              <a:ext uri="{FF2B5EF4-FFF2-40B4-BE49-F238E27FC236}">
                <a16:creationId xmlns:a16="http://schemas.microsoft.com/office/drawing/2014/main" id="{81934FAA-8B4A-51E1-927A-A6668D89A303}"/>
              </a:ext>
            </a:extLst>
          </p:cNvPr>
          <p:cNvPicPr>
            <a:picLocks noChangeAspect="1"/>
          </p:cNvPicPr>
          <p:nvPr/>
        </p:nvPicPr>
        <p:blipFill>
          <a:blip r:embed="rId5"/>
          <a:stretch>
            <a:fillRect/>
          </a:stretch>
        </p:blipFill>
        <p:spPr>
          <a:xfrm>
            <a:off x="7241240" y="4736307"/>
            <a:ext cx="3143250" cy="762000"/>
          </a:xfrm>
          <a:prstGeom prst="rect">
            <a:avLst/>
          </a:prstGeom>
        </p:spPr>
      </p:pic>
      <p:sp>
        <p:nvSpPr>
          <p:cNvPr id="15" name="Content Placeholder 2">
            <a:extLst>
              <a:ext uri="{FF2B5EF4-FFF2-40B4-BE49-F238E27FC236}">
                <a16:creationId xmlns:a16="http://schemas.microsoft.com/office/drawing/2014/main" id="{B5BFB745-549B-C387-4C9F-0FC4AE6EE33C}"/>
              </a:ext>
            </a:extLst>
          </p:cNvPr>
          <p:cNvSpPr txBox="1">
            <a:spLocks/>
          </p:cNvSpPr>
          <p:nvPr/>
        </p:nvSpPr>
        <p:spPr>
          <a:xfrm>
            <a:off x="163574" y="5607158"/>
            <a:ext cx="11864852" cy="762000"/>
          </a:xfrm>
          <a:prstGeom prst="rect">
            <a:avLst/>
          </a:prstGeom>
        </p:spPr>
        <p:txBody>
          <a:bodyPr vert="horz" lIns="91440" tIns="45720" rIns="91440" bIns="45720" rtlCol="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spcAft>
                <a:spcPts val="600"/>
              </a:spcAft>
              <a:buSzPct val="100000"/>
              <a:buFont typeface="Arial" panose="020B0604020202020204" pitchFamily="34" charset="0"/>
              <a:buChar char="•"/>
            </a:pPr>
            <a:r>
              <a:rPr lang="en-US" sz="2000" dirty="0">
                <a:solidFill>
                  <a:schemeClr val="tx1"/>
                </a:solidFill>
                <a:latin typeface="Harding"/>
              </a:rPr>
              <a:t>We bind the </a:t>
            </a:r>
            <a:r>
              <a:rPr lang="en-US" sz="2000" b="1" dirty="0">
                <a:solidFill>
                  <a:schemeClr val="accent1"/>
                </a:solidFill>
                <a:latin typeface="Harding"/>
              </a:rPr>
              <a:t>novelty-based metrics </a:t>
            </a:r>
            <a:r>
              <a:rPr lang="en-US" sz="2000" dirty="0">
                <a:solidFill>
                  <a:schemeClr val="tx1"/>
                </a:solidFill>
                <a:latin typeface="Harding"/>
              </a:rPr>
              <a:t>with the </a:t>
            </a:r>
            <a:r>
              <a:rPr lang="en-US" sz="2000" b="1" dirty="0">
                <a:solidFill>
                  <a:schemeClr val="accent1"/>
                </a:solidFill>
                <a:latin typeface="Harding"/>
              </a:rPr>
              <a:t>loss function of diffusion models</a:t>
            </a:r>
            <a:r>
              <a:rPr lang="en-US" sz="2000" dirty="0">
                <a:solidFill>
                  <a:schemeClr val="tx1"/>
                </a:solidFill>
                <a:latin typeface="Harding"/>
              </a:rPr>
              <a:t>.</a:t>
            </a:r>
          </a:p>
          <a:p>
            <a:pPr marL="285750" indent="-285750" algn="just">
              <a:spcAft>
                <a:spcPts val="600"/>
              </a:spcAft>
              <a:buSzPct val="100000"/>
              <a:buFont typeface="Arial" panose="020B0604020202020204" pitchFamily="34" charset="0"/>
              <a:buChar char="•"/>
            </a:pPr>
            <a:r>
              <a:rPr lang="en-US" sz="2000" i="0" dirty="0">
                <a:solidFill>
                  <a:schemeClr val="tx1"/>
                </a:solidFill>
                <a:effectLst/>
                <a:latin typeface="Harding"/>
              </a:rPr>
              <a:t>We </a:t>
            </a:r>
            <a:r>
              <a:rPr lang="en-US" sz="2000" b="1" i="0" dirty="0">
                <a:solidFill>
                  <a:schemeClr val="accent1"/>
                </a:solidFill>
                <a:effectLst/>
                <a:latin typeface="Harding"/>
              </a:rPr>
              <a:t>encourage the diffusion model to fit test cases </a:t>
            </a:r>
            <a:r>
              <a:rPr lang="en-US" sz="2000" i="0" dirty="0">
                <a:solidFill>
                  <a:schemeClr val="tx1"/>
                </a:solidFill>
                <a:effectLst/>
                <a:latin typeface="Harding"/>
              </a:rPr>
              <a:t>that induce the termination states </a:t>
            </a:r>
            <a:r>
              <a:rPr lang="en-US" sz="2000" b="1" i="0" dirty="0">
                <a:solidFill>
                  <a:schemeClr val="accent1"/>
                </a:solidFill>
                <a:effectLst/>
                <a:latin typeface="Harding"/>
              </a:rPr>
              <a:t>with high novelties.</a:t>
            </a:r>
          </a:p>
        </p:txBody>
      </p:sp>
    </p:spTree>
    <p:extLst>
      <p:ext uri="{BB962C8B-B14F-4D97-AF65-F5344CB8AC3E}">
        <p14:creationId xmlns:p14="http://schemas.microsoft.com/office/powerpoint/2010/main" val="189986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5421"/>
            <a:ext cx="10515600" cy="887217"/>
          </a:xfrm>
        </p:spPr>
        <p:txBody>
          <a:bodyPr>
            <a:normAutofit/>
          </a:bodyPr>
          <a:lstStyle/>
          <a:p>
            <a:r>
              <a:rPr lang="en-US" altLang="zh-CN" sz="4000" b="1" dirty="0">
                <a:latin typeface="Calibri" panose="020F0502020204030204" pitchFamily="34" charset="0"/>
                <a:cs typeface="Calibri" panose="020F0502020204030204" pitchFamily="34" charset="0"/>
              </a:rPr>
              <a:t>Implementation</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14</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4 May 2024</a:t>
            </a:fld>
            <a:endParaRPr lang="en-HK" sz="1400"/>
          </a:p>
        </p:txBody>
      </p:sp>
      <p:sp>
        <p:nvSpPr>
          <p:cNvPr id="11" name="矩形 11">
            <a:extLst>
              <a:ext uri="{FF2B5EF4-FFF2-40B4-BE49-F238E27FC236}">
                <a16:creationId xmlns:a16="http://schemas.microsoft.com/office/drawing/2014/main" id="{EEE18564-80AB-EE71-B542-CDCB881DC467}"/>
              </a:ext>
            </a:extLst>
          </p:cNvPr>
          <p:cNvSpPr/>
          <p:nvPr/>
        </p:nvSpPr>
        <p:spPr>
          <a:xfrm>
            <a:off x="666057" y="1147469"/>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Baseline Method</a:t>
            </a:r>
            <a:r>
              <a:rPr lang="fr-FR" altLang="zh-CN" sz="2800" b="1" dirty="0">
                <a:latin typeface="Calibri" panose="020F0502020204030204" pitchFamily="34" charset="0"/>
                <a:cs typeface="Calibri" panose="020F0502020204030204" pitchFamily="34" charset="0"/>
              </a:rPr>
              <a:t>: </a:t>
            </a:r>
            <a:r>
              <a:rPr lang="fr-FR" altLang="zh-CN" sz="2800" b="1" dirty="0" err="1">
                <a:latin typeface="Calibri" panose="020F0502020204030204" pitchFamily="34" charset="0"/>
                <a:cs typeface="Calibri" panose="020F0502020204030204" pitchFamily="34" charset="0"/>
              </a:rPr>
              <a:t>MDPFuzz</a:t>
            </a:r>
            <a:endParaRPr lang="zh-CN" altLang="en-US" sz="2800" b="1"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1D62747-448C-375F-AB4F-C5784B7BC0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148741"/>
            <a:ext cx="10515600" cy="37051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569997-F237-CF1C-9438-83D0019C2A31}"/>
              </a:ext>
            </a:extLst>
          </p:cNvPr>
          <p:cNvSpPr txBox="1"/>
          <p:nvPr/>
        </p:nvSpPr>
        <p:spPr>
          <a:xfrm>
            <a:off x="4775936" y="6033418"/>
            <a:ext cx="2640127" cy="369332"/>
          </a:xfrm>
          <a:prstGeom prst="rect">
            <a:avLst/>
          </a:prstGeom>
          <a:noFill/>
        </p:spPr>
        <p:txBody>
          <a:bodyPr wrap="square">
            <a:spAutoFit/>
          </a:bodyPr>
          <a:lstStyle/>
          <a:p>
            <a:r>
              <a:rPr lang="en-US" b="0" i="0" dirty="0">
                <a:solidFill>
                  <a:srgbClr val="212121"/>
                </a:solidFill>
                <a:effectLst/>
                <a:latin typeface="Times New Roman" panose="02020603050405020304" pitchFamily="18" charset="0"/>
              </a:rPr>
              <a:t>Pipeline of </a:t>
            </a:r>
            <a:r>
              <a:rPr lang="en-US" b="0" i="0" dirty="0" err="1">
                <a:solidFill>
                  <a:srgbClr val="212121"/>
                </a:solidFill>
                <a:effectLst/>
                <a:latin typeface="Times New Roman" panose="02020603050405020304" pitchFamily="18" charset="0"/>
              </a:rPr>
              <a:t>MDPFuzz</a:t>
            </a:r>
            <a:r>
              <a:rPr lang="en-US" b="0" i="0" dirty="0">
                <a:solidFill>
                  <a:srgbClr val="212121"/>
                </a:solidFill>
                <a:effectLst/>
                <a:latin typeface="Times New Roman" panose="02020603050405020304" pitchFamily="18" charset="0"/>
              </a:rPr>
              <a:t>.</a:t>
            </a:r>
            <a:endParaRPr lang="en-US" dirty="0"/>
          </a:p>
        </p:txBody>
      </p:sp>
    </p:spTree>
    <p:extLst>
      <p:ext uri="{BB962C8B-B14F-4D97-AF65-F5344CB8AC3E}">
        <p14:creationId xmlns:p14="http://schemas.microsoft.com/office/powerpoint/2010/main" val="399610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5421"/>
            <a:ext cx="10515600" cy="887217"/>
          </a:xfrm>
        </p:spPr>
        <p:txBody>
          <a:bodyPr>
            <a:normAutofit/>
          </a:bodyPr>
          <a:lstStyle/>
          <a:p>
            <a:r>
              <a:rPr lang="en-US" altLang="zh-CN" sz="4000" b="1" dirty="0">
                <a:latin typeface="Calibri" panose="020F0502020204030204" pitchFamily="34" charset="0"/>
                <a:cs typeface="Calibri" panose="020F0502020204030204" pitchFamily="34" charset="0"/>
              </a:rPr>
              <a:t>Implementation</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15</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4 May 2024</a:t>
            </a:fld>
            <a:endParaRPr lang="en-HK" sz="1400"/>
          </a:p>
        </p:txBody>
      </p:sp>
      <p:sp>
        <p:nvSpPr>
          <p:cNvPr id="15" name="矩形 11">
            <a:extLst>
              <a:ext uri="{FF2B5EF4-FFF2-40B4-BE49-F238E27FC236}">
                <a16:creationId xmlns:a16="http://schemas.microsoft.com/office/drawing/2014/main" id="{597DE88B-3238-66FE-48DD-6E1C63CB67B0}"/>
              </a:ext>
            </a:extLst>
          </p:cNvPr>
          <p:cNvSpPr/>
          <p:nvPr/>
        </p:nvSpPr>
        <p:spPr>
          <a:xfrm>
            <a:off x="666056" y="4553745"/>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Implementation and Hardware</a:t>
            </a:r>
            <a:endParaRPr lang="zh-CN" altLang="en-US" sz="2800" b="1" dirty="0">
              <a:latin typeface="Calibri" panose="020F0502020204030204" pitchFamily="34" charset="0"/>
              <a:cs typeface="Calibri" panose="020F0502020204030204" pitchFamily="34" charset="0"/>
            </a:endParaRPr>
          </a:p>
        </p:txBody>
      </p:sp>
      <p:sp>
        <p:nvSpPr>
          <p:cNvPr id="18" name="Content Placeholder 2">
            <a:extLst>
              <a:ext uri="{FF2B5EF4-FFF2-40B4-BE49-F238E27FC236}">
                <a16:creationId xmlns:a16="http://schemas.microsoft.com/office/drawing/2014/main" id="{FDBB121C-FD93-240A-ACF4-4ABDB4A68478}"/>
              </a:ext>
            </a:extLst>
          </p:cNvPr>
          <p:cNvSpPr txBox="1">
            <a:spLocks/>
          </p:cNvSpPr>
          <p:nvPr/>
        </p:nvSpPr>
        <p:spPr>
          <a:xfrm>
            <a:off x="666056" y="3099840"/>
            <a:ext cx="10859888" cy="1340922"/>
          </a:xfrm>
          <a:prstGeom prst="rect">
            <a:avLst/>
          </a:prstGeom>
        </p:spPr>
        <p:txBody>
          <a:bodyPr vert="horz" lIns="91440" tIns="45720" rIns="91440" bIns="45720" rtlCol="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SzPct val="100000"/>
              <a:buNone/>
            </a:pPr>
            <a:r>
              <a:rPr lang="en-US" sz="2200" dirty="0"/>
              <a:t>During a 12-hour testing period, experiments were conducted on CARLA and </a:t>
            </a:r>
            <a:r>
              <a:rPr lang="en-US" sz="2200" dirty="0" err="1"/>
              <a:t>BipedalWalker</a:t>
            </a:r>
            <a:r>
              <a:rPr lang="en-US" sz="2200" dirty="0"/>
              <a:t>, while the other tasks underwent testing for one hour each, the length of which was determined by their level of complexity. In order to maintain consistency and impartiality, the hyperparameters utilized were sourced from the official open-access version of </a:t>
            </a:r>
            <a:r>
              <a:rPr lang="en-US" sz="2200" dirty="0" err="1"/>
              <a:t>MDPFuzz</a:t>
            </a:r>
            <a:r>
              <a:rPr lang="en-US" sz="2200" dirty="0"/>
              <a:t>.</a:t>
            </a:r>
            <a:endParaRPr lang="en-US" sz="2200" dirty="0">
              <a:latin typeface="Harding"/>
            </a:endParaRPr>
          </a:p>
        </p:txBody>
      </p:sp>
      <p:sp>
        <p:nvSpPr>
          <p:cNvPr id="10" name="矩形 11">
            <a:extLst>
              <a:ext uri="{FF2B5EF4-FFF2-40B4-BE49-F238E27FC236}">
                <a16:creationId xmlns:a16="http://schemas.microsoft.com/office/drawing/2014/main" id="{8318BD40-C9F0-5909-E330-BC43B4435647}"/>
              </a:ext>
            </a:extLst>
          </p:cNvPr>
          <p:cNvSpPr/>
          <p:nvPr/>
        </p:nvSpPr>
        <p:spPr>
          <a:xfrm>
            <a:off x="666056" y="2527297"/>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Experimental Settings and Hyperparameters</a:t>
            </a:r>
            <a:endParaRPr lang="zh-CN" altLang="en-US" sz="2800" b="1"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A5656530-8EA1-6AE5-AF37-66B2A5DF0D98}"/>
              </a:ext>
            </a:extLst>
          </p:cNvPr>
          <p:cNvSpPr/>
          <p:nvPr/>
        </p:nvSpPr>
        <p:spPr>
          <a:xfrm>
            <a:off x="666056" y="1191873"/>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Environment and Decision-making Policies</a:t>
            </a:r>
            <a:endParaRPr lang="zh-CN" altLang="en-US" sz="2800" b="1" dirty="0">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C97D0D0F-839D-C138-44B4-A91D65E8EEE1}"/>
              </a:ext>
            </a:extLst>
          </p:cNvPr>
          <p:cNvSpPr txBox="1">
            <a:spLocks/>
          </p:cNvSpPr>
          <p:nvPr/>
        </p:nvSpPr>
        <p:spPr>
          <a:xfrm>
            <a:off x="666056" y="5119096"/>
            <a:ext cx="10859888" cy="1366367"/>
          </a:xfrm>
          <a:prstGeom prst="rect">
            <a:avLst/>
          </a:prstGeom>
        </p:spPr>
        <p:txBody>
          <a:bodyPr vert="horz" lIns="91440" tIns="45720" rIns="91440" bIns="45720" rtlCol="0">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spcAft>
                <a:spcPts val="600"/>
              </a:spcAft>
              <a:buSzPct val="100000"/>
              <a:buAutoNum type="arabicParenBoth"/>
            </a:pPr>
            <a:r>
              <a:rPr lang="en-US" sz="2200" dirty="0"/>
              <a:t>Software for implementation and model training of diffusion model: Python 3.7.4 + Numpy1.19.5 + </a:t>
            </a:r>
            <a:r>
              <a:rPr lang="en-US" sz="2200" dirty="0" err="1"/>
              <a:t>PyTorch</a:t>
            </a:r>
            <a:r>
              <a:rPr lang="en-US" sz="2200" dirty="0"/>
              <a:t> 1.13. </a:t>
            </a:r>
          </a:p>
          <a:p>
            <a:pPr marL="514350" indent="-514350" algn="just">
              <a:spcAft>
                <a:spcPts val="600"/>
              </a:spcAft>
              <a:buSzPct val="100000"/>
              <a:buAutoNum type="arabicParenBoth"/>
            </a:pPr>
            <a:r>
              <a:rPr lang="en-US" sz="2200" dirty="0"/>
              <a:t>Hardware: 14-core Intel i9-10940X CPU + Nvidia A6000 GPU + 128GB of RAM + Ubuntu 20.04.</a:t>
            </a:r>
            <a:endParaRPr lang="en-US" sz="2200" dirty="0">
              <a:latin typeface="Harding"/>
            </a:endParaRPr>
          </a:p>
        </p:txBody>
      </p:sp>
      <p:sp>
        <p:nvSpPr>
          <p:cNvPr id="14" name="Content Placeholder 2">
            <a:extLst>
              <a:ext uri="{FF2B5EF4-FFF2-40B4-BE49-F238E27FC236}">
                <a16:creationId xmlns:a16="http://schemas.microsoft.com/office/drawing/2014/main" id="{80891AD0-D015-1A79-47FF-75805278DA88}"/>
              </a:ext>
            </a:extLst>
          </p:cNvPr>
          <p:cNvSpPr txBox="1">
            <a:spLocks/>
          </p:cNvSpPr>
          <p:nvPr/>
        </p:nvSpPr>
        <p:spPr>
          <a:xfrm>
            <a:off x="666056" y="1791748"/>
            <a:ext cx="10859888" cy="593700"/>
          </a:xfrm>
          <a:prstGeom prst="rect">
            <a:avLst/>
          </a:prstGeom>
        </p:spPr>
        <p:txBody>
          <a:bodyPr vert="horz" lIns="91440" tIns="45720" rIns="91440" bIns="45720" rtlCol="0">
            <a:normAutofit fontScale="92500" lnSpcReduction="20000"/>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SzPct val="100000"/>
              <a:buNone/>
            </a:pPr>
            <a:r>
              <a:rPr lang="en-US" sz="2400" dirty="0"/>
              <a:t>(1) </a:t>
            </a:r>
            <a:r>
              <a:rPr lang="en-US" sz="2400" dirty="0" err="1"/>
              <a:t>BipedalWalker</a:t>
            </a:r>
            <a:r>
              <a:rPr lang="en-US" sz="2400" dirty="0"/>
              <a:t> game in the Gym domain, (2) Cooperative Navigation (Coop Navi) task, (3) ACAS-Xu collision avoidance task, and (4 &amp; 5) two CARLA autonomous driving tasks</a:t>
            </a:r>
            <a:endParaRPr lang="en-US" sz="2400" dirty="0">
              <a:latin typeface="Harding"/>
            </a:endParaRPr>
          </a:p>
        </p:txBody>
      </p:sp>
    </p:spTree>
    <p:extLst>
      <p:ext uri="{BB962C8B-B14F-4D97-AF65-F5344CB8AC3E}">
        <p14:creationId xmlns:p14="http://schemas.microsoft.com/office/powerpoint/2010/main" val="330058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70590"/>
            <a:ext cx="11116733" cy="887217"/>
          </a:xfrm>
        </p:spPr>
        <p:txBody>
          <a:bodyPr>
            <a:normAutofit/>
          </a:bodyPr>
          <a:lstStyle/>
          <a:p>
            <a:r>
              <a:rPr lang="en-US" altLang="zh-CN" sz="4000" b="1" dirty="0">
                <a:latin typeface="Calibri" panose="020F0502020204030204" pitchFamily="34" charset="0"/>
                <a:ea typeface="+mj-ea"/>
                <a:cs typeface="Calibri" panose="020F0502020204030204" pitchFamily="34" charset="0"/>
              </a:rPr>
              <a:t>Experiment: Research Questions</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16</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0" name="矩形 11">
            <a:extLst>
              <a:ext uri="{FF2B5EF4-FFF2-40B4-BE49-F238E27FC236}">
                <a16:creationId xmlns:a16="http://schemas.microsoft.com/office/drawing/2014/main" id="{6D957D5E-B166-263C-0AF7-53B0C5BB187C}"/>
              </a:ext>
            </a:extLst>
          </p:cNvPr>
          <p:cNvSpPr/>
          <p:nvPr/>
        </p:nvSpPr>
        <p:spPr>
          <a:xfrm>
            <a:off x="844550" y="1589268"/>
            <a:ext cx="10502900"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RQ1: Numbers of detected failures</a:t>
            </a:r>
            <a:endParaRPr lang="zh-CN" altLang="en-US" sz="2800" b="1"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2696E251-FD86-2C18-BA86-A9DC1F38B5BB}"/>
              </a:ext>
            </a:extLst>
          </p:cNvPr>
          <p:cNvSpPr/>
          <p:nvPr/>
        </p:nvSpPr>
        <p:spPr>
          <a:xfrm>
            <a:off x="844549" y="4364000"/>
            <a:ext cx="10461810"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RQ4: Repairing based on the detected failures</a:t>
            </a:r>
            <a:endParaRPr lang="zh-CN" altLang="en-US" sz="2800" b="1" dirty="0">
              <a:latin typeface="Calibri" panose="020F0502020204030204" pitchFamily="34" charset="0"/>
              <a:cs typeface="Calibri" panose="020F0502020204030204" pitchFamily="34" charset="0"/>
            </a:endParaRPr>
          </a:p>
        </p:txBody>
      </p:sp>
      <p:sp>
        <p:nvSpPr>
          <p:cNvPr id="14" name="矩形 11">
            <a:extLst>
              <a:ext uri="{FF2B5EF4-FFF2-40B4-BE49-F238E27FC236}">
                <a16:creationId xmlns:a16="http://schemas.microsoft.com/office/drawing/2014/main" id="{1A389A03-178C-4D61-1A8F-44A4EA04A91F}"/>
              </a:ext>
            </a:extLst>
          </p:cNvPr>
          <p:cNvSpPr/>
          <p:nvPr/>
        </p:nvSpPr>
        <p:spPr>
          <a:xfrm>
            <a:off x="844549" y="3439090"/>
            <a:ext cx="10461810"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RQ3: Diversity of detected failures</a:t>
            </a:r>
            <a:endParaRPr lang="zh-CN" altLang="en-US" sz="2800" b="1" dirty="0">
              <a:latin typeface="Calibri" panose="020F0502020204030204" pitchFamily="34" charset="0"/>
              <a:cs typeface="Calibri" panose="020F0502020204030204" pitchFamily="34" charset="0"/>
            </a:endParaRPr>
          </a:p>
        </p:txBody>
      </p:sp>
      <p:sp>
        <p:nvSpPr>
          <p:cNvPr id="15" name="矩形 11">
            <a:extLst>
              <a:ext uri="{FF2B5EF4-FFF2-40B4-BE49-F238E27FC236}">
                <a16:creationId xmlns:a16="http://schemas.microsoft.com/office/drawing/2014/main" id="{B489615B-C4CD-B10B-3314-2C025776A6CF}"/>
              </a:ext>
            </a:extLst>
          </p:cNvPr>
          <p:cNvSpPr/>
          <p:nvPr/>
        </p:nvSpPr>
        <p:spPr>
          <a:xfrm>
            <a:off x="844549" y="2514179"/>
            <a:ext cx="10461810"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RQ2: Novelty vs other guidance (density, sensitivity, reward, etc.)?</a:t>
            </a:r>
            <a:endParaRPr lang="zh-CN" alt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405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17</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pic>
        <p:nvPicPr>
          <p:cNvPr id="22" name="Picture 21">
            <a:extLst>
              <a:ext uri="{FF2B5EF4-FFF2-40B4-BE49-F238E27FC236}">
                <a16:creationId xmlns:a16="http://schemas.microsoft.com/office/drawing/2014/main" id="{8B88EB04-070E-666D-727D-D1190AC69360}"/>
              </a:ext>
            </a:extLst>
          </p:cNvPr>
          <p:cNvPicPr>
            <a:picLocks noChangeAspect="1"/>
          </p:cNvPicPr>
          <p:nvPr/>
        </p:nvPicPr>
        <p:blipFill>
          <a:blip r:embed="rId3"/>
          <a:stretch>
            <a:fillRect/>
          </a:stretch>
        </p:blipFill>
        <p:spPr>
          <a:xfrm>
            <a:off x="626730" y="1414618"/>
            <a:ext cx="10974332" cy="3419952"/>
          </a:xfrm>
          <a:prstGeom prst="rect">
            <a:avLst/>
          </a:prstGeom>
        </p:spPr>
      </p:pic>
      <p:sp>
        <p:nvSpPr>
          <p:cNvPr id="30" name="矩形 11">
            <a:extLst>
              <a:ext uri="{FF2B5EF4-FFF2-40B4-BE49-F238E27FC236}">
                <a16:creationId xmlns:a16="http://schemas.microsoft.com/office/drawing/2014/main" id="{675AEF1D-F140-0044-235D-AFFCD321092E}"/>
              </a:ext>
            </a:extLst>
          </p:cNvPr>
          <p:cNvSpPr/>
          <p:nvPr/>
        </p:nvSpPr>
        <p:spPr>
          <a:xfrm>
            <a:off x="264152" y="611074"/>
            <a:ext cx="5567695"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RQ1: Numbers of detected failures</a:t>
            </a:r>
            <a:endParaRPr lang="zh-CN" altLang="en-US" sz="2800" b="1" dirty="0">
              <a:latin typeface="Calibri" panose="020F0502020204030204" pitchFamily="34" charset="0"/>
              <a:cs typeface="Calibri" panose="020F0502020204030204" pitchFamily="34" charset="0"/>
            </a:endParaRPr>
          </a:p>
        </p:txBody>
      </p:sp>
      <p:sp>
        <p:nvSpPr>
          <p:cNvPr id="31" name="矩形 11">
            <a:extLst>
              <a:ext uri="{FF2B5EF4-FFF2-40B4-BE49-F238E27FC236}">
                <a16:creationId xmlns:a16="http://schemas.microsoft.com/office/drawing/2014/main" id="{C375066D-BDE0-307A-3FBC-0367AF055E16}"/>
              </a:ext>
            </a:extLst>
          </p:cNvPr>
          <p:cNvSpPr/>
          <p:nvPr/>
        </p:nvSpPr>
        <p:spPr>
          <a:xfrm>
            <a:off x="6360152" y="611074"/>
            <a:ext cx="5567696"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RQ3: Diversity of detected failures</a:t>
            </a:r>
            <a:endParaRPr lang="zh-CN" altLang="en-US" sz="2800" b="1"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763F4C7B-674E-0D2D-8151-02CC952E0BA5}"/>
              </a:ext>
            </a:extLst>
          </p:cNvPr>
          <p:cNvSpPr txBox="1"/>
          <p:nvPr/>
        </p:nvSpPr>
        <p:spPr>
          <a:xfrm>
            <a:off x="608834" y="5109288"/>
            <a:ext cx="10706865" cy="1203408"/>
          </a:xfrm>
          <a:prstGeom prst="rect">
            <a:avLst/>
          </a:prstGeom>
        </p:spPr>
        <p:txBody>
          <a:bodyPr vert="horz" lIns="91440" tIns="45720" rIns="91440" bIns="45720" rtlCol="0">
            <a:noAutofit/>
          </a:bodyPr>
          <a:lstStyle>
            <a:defPPr>
              <a:defRPr lang="en-US"/>
            </a:defPPr>
            <a:lvl1pPr marL="285750" indent="-285750" algn="just" defTabSz="914354">
              <a:lnSpc>
                <a:spcPct val="90000"/>
              </a:lnSpc>
              <a:spcBef>
                <a:spcPts val="1000"/>
              </a:spcBef>
              <a:spcAft>
                <a:spcPts val="600"/>
              </a:spcAft>
              <a:buSzPct val="100000"/>
              <a:buFont typeface="Arial" panose="020B0604020202020204" pitchFamily="34" charset="0"/>
              <a:buChar char="•"/>
              <a:defRPr sz="2000">
                <a:latin typeface="Harding"/>
              </a:defRPr>
            </a:lvl1pPr>
            <a:lvl2pPr marL="685766" indent="-228589" defTabSz="914354">
              <a:lnSpc>
                <a:spcPct val="90000"/>
              </a:lnSpc>
              <a:spcBef>
                <a:spcPts val="500"/>
              </a:spcBef>
              <a:buFont typeface="Arial" panose="020B0604020202020204" pitchFamily="34" charset="0"/>
              <a:buChar char="•"/>
              <a:defRPr sz="2400"/>
            </a:lvl2pPr>
            <a:lvl3pPr marL="1142942" indent="-228589" defTabSz="914354">
              <a:lnSpc>
                <a:spcPct val="90000"/>
              </a:lnSpc>
              <a:spcBef>
                <a:spcPts val="500"/>
              </a:spcBef>
              <a:buFont typeface="Arial" panose="020B0604020202020204" pitchFamily="34" charset="0"/>
              <a:buChar char="•"/>
              <a:defRPr sz="2000"/>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sz="2200" dirty="0"/>
              <a:t>The proposed method is more efficient in detecting failures than the baseline method. </a:t>
            </a:r>
          </a:p>
          <a:p>
            <a:r>
              <a:rPr lang="en-US" sz="2200" dirty="0"/>
              <a:t>The proposed method surpasses the baseline method in covering a broader range of states and failures within the given number of test cases.</a:t>
            </a:r>
          </a:p>
        </p:txBody>
      </p:sp>
    </p:spTree>
    <p:extLst>
      <p:ext uri="{BB962C8B-B14F-4D97-AF65-F5344CB8AC3E}">
        <p14:creationId xmlns:p14="http://schemas.microsoft.com/office/powerpoint/2010/main" val="362272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18</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30" name="矩形 11">
            <a:extLst>
              <a:ext uri="{FF2B5EF4-FFF2-40B4-BE49-F238E27FC236}">
                <a16:creationId xmlns:a16="http://schemas.microsoft.com/office/drawing/2014/main" id="{675AEF1D-F140-0044-235D-AFFCD321092E}"/>
              </a:ext>
            </a:extLst>
          </p:cNvPr>
          <p:cNvSpPr/>
          <p:nvPr/>
        </p:nvSpPr>
        <p:spPr>
          <a:xfrm>
            <a:off x="897465" y="499849"/>
            <a:ext cx="1039706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RQ2: Novelty vs other guidance (density, sensitivity, reward, etc.)?</a:t>
            </a:r>
            <a:endParaRPr lang="zh-CN" altLang="en-US" sz="2800" b="1" dirty="0">
              <a:latin typeface="Calibri" panose="020F0502020204030204" pitchFamily="34" charset="0"/>
              <a:cs typeface="Calibri" panose="020F0502020204030204" pitchFamily="34" charset="0"/>
            </a:endParaRPr>
          </a:p>
        </p:txBody>
      </p:sp>
      <p:pic>
        <p:nvPicPr>
          <p:cNvPr id="2" name="Picture 1" descr="A graph of different colored lines&#10;&#10;Description automatically generated">
            <a:extLst>
              <a:ext uri="{FF2B5EF4-FFF2-40B4-BE49-F238E27FC236}">
                <a16:creationId xmlns:a16="http://schemas.microsoft.com/office/drawing/2014/main" id="{7C49C197-A934-869E-2335-C3BF73160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 y="1797157"/>
            <a:ext cx="11869271" cy="2300159"/>
          </a:xfrm>
          <a:prstGeom prst="rect">
            <a:avLst/>
          </a:prstGeom>
        </p:spPr>
      </p:pic>
      <p:sp>
        <p:nvSpPr>
          <p:cNvPr id="11" name="TextBox 10">
            <a:extLst>
              <a:ext uri="{FF2B5EF4-FFF2-40B4-BE49-F238E27FC236}">
                <a16:creationId xmlns:a16="http://schemas.microsoft.com/office/drawing/2014/main" id="{0FCC3E64-AB12-B39A-AEB7-964B66A8B2FC}"/>
              </a:ext>
            </a:extLst>
          </p:cNvPr>
          <p:cNvSpPr txBox="1"/>
          <p:nvPr/>
        </p:nvSpPr>
        <p:spPr>
          <a:xfrm>
            <a:off x="587667" y="4526213"/>
            <a:ext cx="10706865" cy="1203408"/>
          </a:xfrm>
          <a:prstGeom prst="rect">
            <a:avLst/>
          </a:prstGeom>
        </p:spPr>
        <p:txBody>
          <a:bodyPr vert="horz" lIns="91440" tIns="45720" rIns="91440" bIns="45720" rtlCol="0">
            <a:noAutofit/>
          </a:bodyPr>
          <a:lstStyle>
            <a:defPPr>
              <a:defRPr lang="en-US"/>
            </a:defPPr>
            <a:lvl1pPr marL="285750" indent="-285750" algn="just" defTabSz="914354">
              <a:lnSpc>
                <a:spcPct val="90000"/>
              </a:lnSpc>
              <a:spcBef>
                <a:spcPts val="1000"/>
              </a:spcBef>
              <a:spcAft>
                <a:spcPts val="600"/>
              </a:spcAft>
              <a:buSzPct val="100000"/>
              <a:buFont typeface="Arial" panose="020B0604020202020204" pitchFamily="34" charset="0"/>
              <a:buChar char="•"/>
              <a:defRPr sz="2000">
                <a:latin typeface="Harding"/>
              </a:defRPr>
            </a:lvl1pPr>
            <a:lvl2pPr marL="685766" indent="-228589" defTabSz="914354">
              <a:lnSpc>
                <a:spcPct val="90000"/>
              </a:lnSpc>
              <a:spcBef>
                <a:spcPts val="500"/>
              </a:spcBef>
              <a:buFont typeface="Arial" panose="020B0604020202020204" pitchFamily="34" charset="0"/>
              <a:buChar char="•"/>
              <a:defRPr sz="2400"/>
            </a:lvl2pPr>
            <a:lvl3pPr marL="1142942" indent="-228589" defTabSz="914354">
              <a:lnSpc>
                <a:spcPct val="90000"/>
              </a:lnSpc>
              <a:spcBef>
                <a:spcPts val="500"/>
              </a:spcBef>
              <a:buFont typeface="Arial" panose="020B0604020202020204" pitchFamily="34" charset="0"/>
              <a:buChar char="•"/>
              <a:defRPr sz="2000"/>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400084" indent="-342900"/>
            <a:r>
              <a:rPr lang="en-US" sz="2200" b="1" dirty="0">
                <a:latin typeface="Calibri" panose="020F0502020204030204" pitchFamily="34" charset="0"/>
                <a:cs typeface="Calibri" panose="020F0502020204030204" pitchFamily="34" charset="0"/>
              </a:rPr>
              <a:t>The proposed method with novelty-based guidance detects the most failures.</a:t>
            </a:r>
            <a:endParaRPr lang="en-US" sz="2200" dirty="0">
              <a:solidFill>
                <a:schemeClr val="tx1"/>
              </a:solidFill>
              <a:latin typeface="Harding"/>
            </a:endParaRPr>
          </a:p>
          <a:p>
            <a:pPr marL="800100" lvl="1" indent="-342900" algn="just">
              <a:spcAft>
                <a:spcPts val="600"/>
              </a:spcAft>
              <a:buSzPct val="100000"/>
              <a:buFont typeface="Arial" panose="020B0604020202020204" pitchFamily="34" charset="0"/>
              <a:buChar char="•"/>
            </a:pPr>
            <a:r>
              <a:rPr lang="en-US" sz="2200" dirty="0">
                <a:solidFill>
                  <a:schemeClr val="tx1"/>
                </a:solidFill>
                <a:latin typeface="Harding"/>
              </a:rPr>
              <a:t>The proposed method achieves the highest number of detected failures.</a:t>
            </a:r>
          </a:p>
          <a:p>
            <a:pPr marL="800100" lvl="1" indent="-342900" algn="just">
              <a:spcAft>
                <a:spcPts val="600"/>
              </a:spcAft>
              <a:buSzPct val="100000"/>
              <a:buFont typeface="Arial" panose="020B0604020202020204" pitchFamily="34" charset="0"/>
              <a:buChar char="•"/>
            </a:pPr>
            <a:r>
              <a:rPr lang="en-US" sz="2200" dirty="0">
                <a:solidFill>
                  <a:schemeClr val="tx1"/>
                </a:solidFill>
                <a:latin typeface="Harding"/>
              </a:rPr>
              <a:t>Novelty is the best guidance for improving the test efficiency.</a:t>
            </a:r>
          </a:p>
        </p:txBody>
      </p:sp>
    </p:spTree>
    <p:extLst>
      <p:ext uri="{BB962C8B-B14F-4D97-AF65-F5344CB8AC3E}">
        <p14:creationId xmlns:p14="http://schemas.microsoft.com/office/powerpoint/2010/main" val="1378404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19</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30" name="矩形 11">
            <a:extLst>
              <a:ext uri="{FF2B5EF4-FFF2-40B4-BE49-F238E27FC236}">
                <a16:creationId xmlns:a16="http://schemas.microsoft.com/office/drawing/2014/main" id="{675AEF1D-F140-0044-235D-AFFCD321092E}"/>
              </a:ext>
            </a:extLst>
          </p:cNvPr>
          <p:cNvSpPr/>
          <p:nvPr/>
        </p:nvSpPr>
        <p:spPr>
          <a:xfrm>
            <a:off x="822000" y="473302"/>
            <a:ext cx="10548000"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Experiment: RQ4 Robustness improvement by the detected failures</a:t>
            </a:r>
            <a:endParaRPr lang="zh-CN" altLang="en-US" sz="28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FCC3E64-AB12-B39A-AEB7-964B66A8B2FC}"/>
              </a:ext>
            </a:extLst>
          </p:cNvPr>
          <p:cNvSpPr txBox="1"/>
          <p:nvPr/>
        </p:nvSpPr>
        <p:spPr>
          <a:xfrm>
            <a:off x="822000" y="4033082"/>
            <a:ext cx="10548000" cy="1962424"/>
          </a:xfrm>
          <a:prstGeom prst="rect">
            <a:avLst/>
          </a:prstGeom>
        </p:spPr>
        <p:txBody>
          <a:bodyPr vert="horz" lIns="91440" tIns="45720" rIns="91440" bIns="45720" rtlCol="0">
            <a:noAutofit/>
          </a:bodyPr>
          <a:lstStyle>
            <a:defPPr>
              <a:defRPr lang="en-US"/>
            </a:defPPr>
            <a:lvl1pPr marL="285750" indent="-285750" algn="just" defTabSz="914354">
              <a:lnSpc>
                <a:spcPct val="90000"/>
              </a:lnSpc>
              <a:spcBef>
                <a:spcPts val="1000"/>
              </a:spcBef>
              <a:spcAft>
                <a:spcPts val="600"/>
              </a:spcAft>
              <a:buSzPct val="100000"/>
              <a:buFont typeface="Arial" panose="020B0604020202020204" pitchFamily="34" charset="0"/>
              <a:buChar char="•"/>
              <a:defRPr sz="2000">
                <a:latin typeface="Harding"/>
              </a:defRPr>
            </a:lvl1pPr>
            <a:lvl2pPr marL="685766" indent="-228589" defTabSz="914354">
              <a:lnSpc>
                <a:spcPct val="90000"/>
              </a:lnSpc>
              <a:spcBef>
                <a:spcPts val="500"/>
              </a:spcBef>
              <a:buFont typeface="Arial" panose="020B0604020202020204" pitchFamily="34" charset="0"/>
              <a:buChar char="•"/>
              <a:defRPr sz="2400"/>
            </a:lvl2pPr>
            <a:lvl3pPr marL="1142942" indent="-228589" defTabSz="914354">
              <a:lnSpc>
                <a:spcPct val="90000"/>
              </a:lnSpc>
              <a:spcBef>
                <a:spcPts val="500"/>
              </a:spcBef>
              <a:buFont typeface="Arial" panose="020B0604020202020204" pitchFamily="34" charset="0"/>
              <a:buChar char="•"/>
              <a:defRPr sz="2000"/>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indent="0">
              <a:buNone/>
            </a:pPr>
            <a:r>
              <a:rPr lang="en-US" sz="2200" b="1" dirty="0">
                <a:latin typeface="Calibri" panose="020F0502020204030204" pitchFamily="34" charset="0"/>
                <a:cs typeface="Calibri" panose="020F0502020204030204" pitchFamily="34" charset="0"/>
              </a:rPr>
              <a:t>The robustness improvement proves the high quality of our detected failures.</a:t>
            </a:r>
            <a:endParaRPr lang="zh-CN" altLang="en-US" sz="2200" b="1" dirty="0">
              <a:latin typeface="Calibri" panose="020F0502020204030204" pitchFamily="34" charset="0"/>
              <a:cs typeface="Calibri" panose="020F0502020204030204" pitchFamily="34" charset="0"/>
            </a:endParaRPr>
          </a:p>
          <a:p>
            <a:pPr marL="800100" lvl="1" indent="-342900" algn="just">
              <a:spcAft>
                <a:spcPts val="600"/>
              </a:spcAft>
              <a:buSzPct val="100000"/>
              <a:buFont typeface="Arial" panose="020B0604020202020204" pitchFamily="34" charset="0"/>
              <a:buChar char="•"/>
            </a:pPr>
            <a:r>
              <a:rPr lang="en-US" sz="2200" dirty="0">
                <a:solidFill>
                  <a:schemeClr val="tx1"/>
                </a:solidFill>
                <a:latin typeface="Harding"/>
              </a:rPr>
              <a:t>The failure cases detected by our method can help improve the robustness of decision-making policies. </a:t>
            </a:r>
          </a:p>
          <a:p>
            <a:pPr marL="800100" lvl="1" indent="-342900" algn="just">
              <a:spcAft>
                <a:spcPts val="600"/>
              </a:spcAft>
              <a:buSzPct val="100000"/>
              <a:buFont typeface="Arial" panose="020B0604020202020204" pitchFamily="34" charset="0"/>
              <a:buChar char="•"/>
            </a:pPr>
            <a:r>
              <a:rPr lang="en-US" sz="2200" dirty="0">
                <a:solidFill>
                  <a:schemeClr val="tx1"/>
                </a:solidFill>
                <a:latin typeface="Harding"/>
              </a:rPr>
              <a:t>Additionally, repairing evaluated models using our detected failure cases leads to a more significant improvement in robustness compared to the baseline method.</a:t>
            </a:r>
          </a:p>
        </p:txBody>
      </p:sp>
      <p:pic>
        <p:nvPicPr>
          <p:cNvPr id="3" name="Picture 2">
            <a:extLst>
              <a:ext uri="{FF2B5EF4-FFF2-40B4-BE49-F238E27FC236}">
                <a16:creationId xmlns:a16="http://schemas.microsoft.com/office/drawing/2014/main" id="{8FEEBEF4-D0E3-8320-038C-20842D052547}"/>
              </a:ext>
            </a:extLst>
          </p:cNvPr>
          <p:cNvPicPr>
            <a:picLocks noChangeAspect="1"/>
          </p:cNvPicPr>
          <p:nvPr/>
        </p:nvPicPr>
        <p:blipFill>
          <a:blip r:embed="rId3"/>
          <a:stretch>
            <a:fillRect/>
          </a:stretch>
        </p:blipFill>
        <p:spPr>
          <a:xfrm>
            <a:off x="3259437" y="1350575"/>
            <a:ext cx="5363323" cy="1962424"/>
          </a:xfrm>
          <a:prstGeom prst="rect">
            <a:avLst/>
          </a:prstGeom>
        </p:spPr>
      </p:pic>
    </p:spTree>
    <p:extLst>
      <p:ext uri="{BB962C8B-B14F-4D97-AF65-F5344CB8AC3E}">
        <p14:creationId xmlns:p14="http://schemas.microsoft.com/office/powerpoint/2010/main" val="1214168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D0DAE-1CF1-4520-8A69-677A99B576B9}"/>
              </a:ext>
            </a:extLst>
          </p:cNvPr>
          <p:cNvSpPr>
            <a:spLocks noGrp="1"/>
          </p:cNvSpPr>
          <p:nvPr>
            <p:ph idx="1"/>
          </p:nvPr>
        </p:nvSpPr>
        <p:spPr>
          <a:xfrm>
            <a:off x="180000" y="1155479"/>
            <a:ext cx="11472000" cy="4351339"/>
          </a:xfrm>
        </p:spPr>
        <p:txBody>
          <a:bodyPr>
            <a:normAutofit/>
          </a:bodyPr>
          <a:lstStyle/>
          <a:p>
            <a:r>
              <a:rPr lang="en-US" altLang="zh-CN" sz="3400" b="1" dirty="0">
                <a:latin typeface="Calibri" panose="020F0502020204030204" pitchFamily="34" charset="0"/>
                <a:cs typeface="Calibri" panose="020F0502020204030204" pitchFamily="34" charset="0"/>
              </a:rPr>
              <a:t>Decision-Making Policy</a:t>
            </a:r>
          </a:p>
          <a:p>
            <a:r>
              <a:rPr lang="en-US" altLang="zh-CN" sz="3400" b="1" dirty="0">
                <a:latin typeface="Calibri" panose="020F0502020204030204" pitchFamily="34" charset="0"/>
                <a:cs typeface="Calibri" panose="020F0502020204030204" pitchFamily="34" charset="0"/>
              </a:rPr>
              <a:t>Challenges in Testing Decision-Making Policies</a:t>
            </a:r>
          </a:p>
          <a:p>
            <a:r>
              <a:rPr lang="en-US" altLang="zh-CN" sz="3400" b="1" dirty="0">
                <a:latin typeface="Calibri" panose="020F0502020204030204" pitchFamily="34" charset="0"/>
                <a:cs typeface="Calibri" panose="020F0502020204030204" pitchFamily="34" charset="0"/>
              </a:rPr>
              <a:t>Motivation on Testing Decision-Making Policies</a:t>
            </a:r>
            <a:endParaRPr lang="en-HK" sz="3400" b="1" dirty="0"/>
          </a:p>
          <a:p>
            <a:r>
              <a:rPr lang="en-US" sz="3400" b="1" dirty="0">
                <a:latin typeface="Calibri" panose="020F0502020204030204" pitchFamily="34" charset="0"/>
                <a:cs typeface="Calibri" panose="020F0502020204030204" pitchFamily="34" charset="0"/>
              </a:rPr>
              <a:t>Proposed Method: diffusion model  + novelty-based guidance</a:t>
            </a:r>
          </a:p>
          <a:p>
            <a:r>
              <a:rPr lang="en-US" altLang="zh-CN" sz="3400" b="1" dirty="0">
                <a:latin typeface="Calibri" panose="020F0502020204030204" pitchFamily="34" charset="0"/>
                <a:ea typeface="+mj-ea"/>
                <a:cs typeface="Calibri" panose="020F0502020204030204" pitchFamily="34" charset="0"/>
              </a:rPr>
              <a:t>Experiment: Research Questions</a:t>
            </a:r>
          </a:p>
          <a:p>
            <a:r>
              <a:rPr lang="en-US" altLang="zh-CN" sz="3400" b="1" dirty="0">
                <a:latin typeface="Calibri" panose="020F0502020204030204" pitchFamily="34" charset="0"/>
                <a:ea typeface="+mj-ea"/>
                <a:cs typeface="Calibri" panose="020F0502020204030204" pitchFamily="34" charset="0"/>
              </a:rPr>
              <a:t>Q &amp; A</a:t>
            </a:r>
            <a:endParaRPr lang="zh-CN" altLang="en-US" sz="3400" b="1" dirty="0">
              <a:latin typeface="Calibri" panose="020F0502020204030204" pitchFamily="34" charset="0"/>
              <a:cs typeface="Calibri" panose="020F0502020204030204" pitchFamily="34" charset="0"/>
            </a:endParaRPr>
          </a:p>
          <a:p>
            <a:endParaRPr lang="en-HK" sz="4000" dirty="0"/>
          </a:p>
        </p:txBody>
      </p:sp>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2</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4" name="Title 1">
            <a:extLst>
              <a:ext uri="{FF2B5EF4-FFF2-40B4-BE49-F238E27FC236}">
                <a16:creationId xmlns:a16="http://schemas.microsoft.com/office/drawing/2014/main" id="{8D71BEA9-E8C3-35E7-9922-F6107C8E8F0F}"/>
              </a:ext>
            </a:extLst>
          </p:cNvPr>
          <p:cNvSpPr txBox="1">
            <a:spLocks/>
          </p:cNvSpPr>
          <p:nvPr/>
        </p:nvSpPr>
        <p:spPr>
          <a:xfrm>
            <a:off x="180000" y="268262"/>
            <a:ext cx="10077450" cy="887217"/>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Calibri" panose="020F0502020204030204" pitchFamily="34" charset="0"/>
                <a:cs typeface="Calibri" panose="020F0502020204030204" pitchFamily="34" charset="0"/>
              </a:rPr>
              <a:t>Table content</a:t>
            </a:r>
            <a:endParaRPr lang="en-HK" dirty="0"/>
          </a:p>
        </p:txBody>
      </p:sp>
    </p:spTree>
    <p:extLst>
      <p:ext uri="{BB962C8B-B14F-4D97-AF65-F5344CB8AC3E}">
        <p14:creationId xmlns:p14="http://schemas.microsoft.com/office/powerpoint/2010/main" val="1475958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5421"/>
            <a:ext cx="10515600" cy="887217"/>
          </a:xfrm>
        </p:spPr>
        <p:txBody>
          <a:bodyPr>
            <a:normAutofit/>
          </a:bodyPr>
          <a:lstStyle/>
          <a:p>
            <a:r>
              <a:rPr lang="en-US" altLang="zh-CN" sz="4000" b="1" dirty="0">
                <a:latin typeface="Calibri" panose="020F0502020204030204" pitchFamily="34" charset="0"/>
                <a:cs typeface="Calibri" panose="020F0502020204030204" pitchFamily="34" charset="0"/>
              </a:rPr>
              <a:t>Why is this paper selected?</a:t>
            </a:r>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666056" y="1747857"/>
            <a:ext cx="10859888" cy="593700"/>
          </a:xfrm>
        </p:spPr>
        <p:txBody>
          <a:bodyPr>
            <a:normAutofit fontScale="77500" lnSpcReduction="20000"/>
          </a:bodyPr>
          <a:lstStyle/>
          <a:p>
            <a:pPr marL="0" indent="0" algn="just">
              <a:spcAft>
                <a:spcPts val="600"/>
              </a:spcAft>
              <a:buSzPct val="100000"/>
              <a:buNone/>
            </a:pPr>
            <a:r>
              <a:rPr lang="en-US" dirty="0"/>
              <a:t>Software testing theory and practice relating to the intelligent agent can benefit human beings and the industry. </a:t>
            </a:r>
            <a:endParaRPr lang="en-US" dirty="0">
              <a:solidFill>
                <a:schemeClr val="tx1"/>
              </a:solidFill>
              <a:latin typeface="Harding"/>
            </a:endParaRP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20</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1" name="矩形 11">
            <a:extLst>
              <a:ext uri="{FF2B5EF4-FFF2-40B4-BE49-F238E27FC236}">
                <a16:creationId xmlns:a16="http://schemas.microsoft.com/office/drawing/2014/main" id="{EEE18564-80AB-EE71-B542-CDCB881DC467}"/>
              </a:ext>
            </a:extLst>
          </p:cNvPr>
          <p:cNvSpPr/>
          <p:nvPr/>
        </p:nvSpPr>
        <p:spPr>
          <a:xfrm>
            <a:off x="666057" y="1147469"/>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AI/ML is very popular as well as their testing </a:t>
            </a:r>
            <a:endParaRPr lang="zh-CN" altLang="en-US" sz="2800" b="1" dirty="0">
              <a:latin typeface="Calibri" panose="020F0502020204030204" pitchFamily="34" charset="0"/>
              <a:cs typeface="Calibri" panose="020F0502020204030204" pitchFamily="34" charset="0"/>
            </a:endParaRPr>
          </a:p>
        </p:txBody>
      </p:sp>
      <p:sp>
        <p:nvSpPr>
          <p:cNvPr id="15" name="矩形 11">
            <a:extLst>
              <a:ext uri="{FF2B5EF4-FFF2-40B4-BE49-F238E27FC236}">
                <a16:creationId xmlns:a16="http://schemas.microsoft.com/office/drawing/2014/main" id="{597DE88B-3238-66FE-48DD-6E1C63CB67B0}"/>
              </a:ext>
            </a:extLst>
          </p:cNvPr>
          <p:cNvSpPr/>
          <p:nvPr/>
        </p:nvSpPr>
        <p:spPr>
          <a:xfrm>
            <a:off x="666056" y="2602686"/>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Employment of generative diffusion model</a:t>
            </a:r>
            <a:endParaRPr lang="zh-CN" altLang="en-US" sz="2800" b="1" dirty="0">
              <a:latin typeface="Calibri" panose="020F0502020204030204" pitchFamily="34" charset="0"/>
              <a:cs typeface="Calibri" panose="020F0502020204030204" pitchFamily="34" charset="0"/>
            </a:endParaRPr>
          </a:p>
        </p:txBody>
      </p:sp>
      <p:sp>
        <p:nvSpPr>
          <p:cNvPr id="18" name="Content Placeholder 2">
            <a:extLst>
              <a:ext uri="{FF2B5EF4-FFF2-40B4-BE49-F238E27FC236}">
                <a16:creationId xmlns:a16="http://schemas.microsoft.com/office/drawing/2014/main" id="{FDBB121C-FD93-240A-ACF4-4ABDB4A68478}"/>
              </a:ext>
            </a:extLst>
          </p:cNvPr>
          <p:cNvSpPr txBox="1">
            <a:spLocks/>
          </p:cNvSpPr>
          <p:nvPr/>
        </p:nvSpPr>
        <p:spPr>
          <a:xfrm>
            <a:off x="666055" y="3203075"/>
            <a:ext cx="10859888" cy="1929121"/>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SzPct val="100000"/>
              <a:buNone/>
            </a:pPr>
            <a:r>
              <a:rPr lang="en-US" sz="2400" dirty="0"/>
              <a:t>A generative diffusion model is employed to adapt to various search spaces, capture test case distributions, and generate test cases efficiently. Additionally, a novel novelty-based guidance approach is proposed to assess trajectory freshness and diversify agent behaviors. This approach is integrated with the diffusion model to enable effective testing of decision-making policies. </a:t>
            </a:r>
            <a:endParaRPr lang="en-US" sz="2400" dirty="0">
              <a:latin typeface="Harding"/>
            </a:endParaRPr>
          </a:p>
        </p:txBody>
      </p:sp>
      <p:sp>
        <p:nvSpPr>
          <p:cNvPr id="10" name="矩形 11">
            <a:extLst>
              <a:ext uri="{FF2B5EF4-FFF2-40B4-BE49-F238E27FC236}">
                <a16:creationId xmlns:a16="http://schemas.microsoft.com/office/drawing/2014/main" id="{75C62728-948E-5281-BB7B-5AE4E635F69E}"/>
              </a:ext>
            </a:extLst>
          </p:cNvPr>
          <p:cNvSpPr/>
          <p:nvPr/>
        </p:nvSpPr>
        <p:spPr>
          <a:xfrm>
            <a:off x="666056" y="5132196"/>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Novelty</a:t>
            </a:r>
            <a:endParaRPr lang="zh-CN" altLang="en-US" sz="2800" b="1" dirty="0">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94863168-753D-3BB9-2887-4C2E26B7C00E}"/>
              </a:ext>
            </a:extLst>
          </p:cNvPr>
          <p:cNvSpPr txBox="1">
            <a:spLocks/>
          </p:cNvSpPr>
          <p:nvPr/>
        </p:nvSpPr>
        <p:spPr>
          <a:xfrm>
            <a:off x="666055" y="5726113"/>
            <a:ext cx="10859888" cy="593700"/>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SzPct val="100000"/>
              <a:buFont typeface="Arial" panose="020B0604020202020204" pitchFamily="34" charset="0"/>
              <a:buNone/>
            </a:pPr>
            <a:r>
              <a:rPr lang="en-US" sz="2200" dirty="0"/>
              <a:t>Relative few similar research </a:t>
            </a:r>
            <a:endParaRPr lang="en-US" sz="2200" dirty="0">
              <a:latin typeface="Harding"/>
            </a:endParaRPr>
          </a:p>
        </p:txBody>
      </p:sp>
    </p:spTree>
    <p:extLst>
      <p:ext uri="{BB962C8B-B14F-4D97-AF65-F5344CB8AC3E}">
        <p14:creationId xmlns:p14="http://schemas.microsoft.com/office/powerpoint/2010/main" val="4086326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21</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2" name="TextBox 1">
            <a:extLst>
              <a:ext uri="{FF2B5EF4-FFF2-40B4-BE49-F238E27FC236}">
                <a16:creationId xmlns:a16="http://schemas.microsoft.com/office/drawing/2014/main" id="{2EF44A16-40DE-14C0-7650-000E1CA71382}"/>
              </a:ext>
            </a:extLst>
          </p:cNvPr>
          <p:cNvSpPr txBox="1"/>
          <p:nvPr/>
        </p:nvSpPr>
        <p:spPr>
          <a:xfrm>
            <a:off x="2547496" y="2659560"/>
            <a:ext cx="7097007" cy="769441"/>
          </a:xfrm>
          <a:prstGeom prst="rect">
            <a:avLst/>
          </a:prstGeom>
          <a:noFill/>
        </p:spPr>
        <p:txBody>
          <a:bodyPr wrap="none" rtlCol="0">
            <a:spAutoFit/>
          </a:bodyPr>
          <a:lstStyle/>
          <a:p>
            <a:r>
              <a:rPr lang="en-US" sz="4400" b="1" dirty="0">
                <a:latin typeface="Calibri" panose="020F0502020204030204" pitchFamily="34" charset="0"/>
                <a:cs typeface="Calibri" panose="020F0502020204030204" pitchFamily="34" charset="0"/>
              </a:rPr>
              <a:t>Thank you for your attention!</a:t>
            </a:r>
          </a:p>
        </p:txBody>
      </p:sp>
    </p:spTree>
    <p:extLst>
      <p:ext uri="{BB962C8B-B14F-4D97-AF65-F5344CB8AC3E}">
        <p14:creationId xmlns:p14="http://schemas.microsoft.com/office/powerpoint/2010/main" val="391207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3</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pic>
        <p:nvPicPr>
          <p:cNvPr id="1028" name="Picture 4">
            <a:extLst>
              <a:ext uri="{FF2B5EF4-FFF2-40B4-BE49-F238E27FC236}">
                <a16:creationId xmlns:a16="http://schemas.microsoft.com/office/drawing/2014/main" id="{27A068CD-2267-0E94-FEE9-DA7161825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00" b="6049"/>
          <a:stretch/>
        </p:blipFill>
        <p:spPr bwMode="auto">
          <a:xfrm>
            <a:off x="7426154" y="3598911"/>
            <a:ext cx="4765846" cy="2852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otic mops and lawnmowers promise to take the hassle out of maintaining the home">
            <a:extLst>
              <a:ext uri="{FF2B5EF4-FFF2-40B4-BE49-F238E27FC236}">
                <a16:creationId xmlns:a16="http://schemas.microsoft.com/office/drawing/2014/main" id="{019701CB-8CAB-C4EE-AAF1-59B7489F1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 y="1280698"/>
            <a:ext cx="7358931" cy="51711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DCDF2B5-5D02-76A6-F7D9-FC99CB853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7818" y="362030"/>
            <a:ext cx="4774182" cy="31803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948D4-61F3-A1B2-6DF9-B7EBA3D13F00}"/>
              </a:ext>
            </a:extLst>
          </p:cNvPr>
          <p:cNvSpPr>
            <a:spLocks noGrp="1"/>
          </p:cNvSpPr>
          <p:nvPr>
            <p:ph type="title"/>
          </p:nvPr>
        </p:nvSpPr>
        <p:spPr>
          <a:xfrm>
            <a:off x="180000" y="265934"/>
            <a:ext cx="10267950" cy="887217"/>
          </a:xfrm>
        </p:spPr>
        <p:txBody>
          <a:bodyPr>
            <a:normAutofit/>
          </a:bodyPr>
          <a:lstStyle/>
          <a:p>
            <a:r>
              <a:rPr lang="en-US" altLang="zh-CN" b="1" dirty="0">
                <a:latin typeface="Calibri" panose="020F0502020204030204" pitchFamily="34" charset="0"/>
                <a:cs typeface="Calibri" panose="020F0502020204030204" pitchFamily="34" charset="0"/>
              </a:rPr>
              <a:t>Decision-making devices</a:t>
            </a:r>
            <a:endParaRPr lang="en-HK" dirty="0"/>
          </a:p>
        </p:txBody>
      </p:sp>
    </p:spTree>
    <p:extLst>
      <p:ext uri="{BB962C8B-B14F-4D97-AF65-F5344CB8AC3E}">
        <p14:creationId xmlns:p14="http://schemas.microsoft.com/office/powerpoint/2010/main" val="271878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4</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graphicFrame>
        <p:nvGraphicFramePr>
          <p:cNvPr id="4" name="Table 3">
            <a:extLst>
              <a:ext uri="{FF2B5EF4-FFF2-40B4-BE49-F238E27FC236}">
                <a16:creationId xmlns:a16="http://schemas.microsoft.com/office/drawing/2014/main" id="{214DAB12-1E09-1427-D866-CB7A30414F8E}"/>
              </a:ext>
            </a:extLst>
          </p:cNvPr>
          <p:cNvGraphicFramePr>
            <a:graphicFrameLocks noGrp="1"/>
          </p:cNvGraphicFramePr>
          <p:nvPr/>
        </p:nvGraphicFramePr>
        <p:xfrm>
          <a:off x="5739498" y="820345"/>
          <a:ext cx="6267337" cy="5685935"/>
        </p:xfrm>
        <a:graphic>
          <a:graphicData uri="http://schemas.openxmlformats.org/drawingml/2006/table">
            <a:tbl>
              <a:tblPr>
                <a:tableStyleId>{5C22544A-7EE6-4342-B048-85BDC9FD1C3A}</a:tableStyleId>
              </a:tblPr>
              <a:tblGrid>
                <a:gridCol w="2631324">
                  <a:extLst>
                    <a:ext uri="{9D8B030D-6E8A-4147-A177-3AD203B41FA5}">
                      <a16:colId xmlns:a16="http://schemas.microsoft.com/office/drawing/2014/main" val="3796211061"/>
                    </a:ext>
                  </a:extLst>
                </a:gridCol>
                <a:gridCol w="1770165">
                  <a:extLst>
                    <a:ext uri="{9D8B030D-6E8A-4147-A177-3AD203B41FA5}">
                      <a16:colId xmlns:a16="http://schemas.microsoft.com/office/drawing/2014/main" val="27165921"/>
                    </a:ext>
                  </a:extLst>
                </a:gridCol>
                <a:gridCol w="1865848">
                  <a:extLst>
                    <a:ext uri="{9D8B030D-6E8A-4147-A177-3AD203B41FA5}">
                      <a16:colId xmlns:a16="http://schemas.microsoft.com/office/drawing/2014/main" val="3804610056"/>
                    </a:ext>
                  </a:extLst>
                </a:gridCol>
              </a:tblGrid>
              <a:tr h="384768">
                <a:tc>
                  <a:txBody>
                    <a:bodyPr/>
                    <a:lstStyle/>
                    <a:p>
                      <a:pPr algn="l" fontAlgn="b"/>
                      <a:r>
                        <a:rPr lang="en-US" sz="1600" b="1" u="none" strike="noStrike">
                          <a:effectLst/>
                        </a:rPr>
                        <a:t>Task</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5-year prediction (std.)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effectLst/>
                        </a:rPr>
                        <a:t>10-year prediction (std.)</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2330732"/>
                  </a:ext>
                </a:extLst>
              </a:tr>
              <a:tr h="282586">
                <a:tc>
                  <a:txBody>
                    <a:bodyPr/>
                    <a:lstStyle/>
                    <a:p>
                      <a:pPr algn="l" fontAlgn="b"/>
                      <a:r>
                        <a:rPr lang="en-US" sz="1400" u="none" strike="noStrike">
                          <a:effectLst/>
                        </a:rPr>
                        <a:t>Grocery shopping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45.25 (24.69)</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59.34 (23.40)</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6416464"/>
                  </a:ext>
                </a:extLst>
              </a:tr>
              <a:tr h="282586">
                <a:tc>
                  <a:txBody>
                    <a:bodyPr/>
                    <a:lstStyle/>
                    <a:p>
                      <a:pPr algn="l" fontAlgn="b"/>
                      <a:r>
                        <a:rPr lang="en-US" sz="1400" u="none" strike="noStrike">
                          <a:effectLst/>
                        </a:rPr>
                        <a:t>Shopping (other than groceries)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39.17 (21.28)</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50.23 (22.71)</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7314907"/>
                  </a:ext>
                </a:extLst>
              </a:tr>
              <a:tr h="282586">
                <a:tc>
                  <a:txBody>
                    <a:bodyPr/>
                    <a:lstStyle/>
                    <a:p>
                      <a:pPr algn="l" fontAlgn="b"/>
                      <a:r>
                        <a:rPr lang="en-US" sz="1400" u="none" strike="noStrike">
                          <a:effectLst/>
                        </a:rPr>
                        <a:t>Using services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36.86 (16.96)</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51.63 (20.42)</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154001"/>
                  </a:ext>
                </a:extLst>
              </a:tr>
              <a:tr h="282586">
                <a:tc>
                  <a:txBody>
                    <a:bodyPr/>
                    <a:lstStyle/>
                    <a:p>
                      <a:pPr algn="l" fontAlgn="b"/>
                      <a:r>
                        <a:rPr lang="en-US" sz="1400" u="none" strike="noStrike">
                          <a:effectLst/>
                        </a:rPr>
                        <a:t>Household cleaning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33.55 (19.81)</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46.18 (23.28)</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1411462"/>
                  </a:ext>
                </a:extLst>
              </a:tr>
              <a:tr h="282586">
                <a:tc>
                  <a:txBody>
                    <a:bodyPr/>
                    <a:lstStyle/>
                    <a:p>
                      <a:pPr algn="l" fontAlgn="b"/>
                      <a:r>
                        <a:rPr lang="en-US" sz="1400" u="none" strike="noStrike" dirty="0">
                          <a:effectLst/>
                        </a:rPr>
                        <a:t>Dish washing</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33.29 (24.91)</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46.89 (26.32)</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7513508"/>
                  </a:ext>
                </a:extLst>
              </a:tr>
              <a:tr h="282586">
                <a:tc>
                  <a:txBody>
                    <a:bodyPr/>
                    <a:lstStyle/>
                    <a:p>
                      <a:pPr algn="l" fontAlgn="b"/>
                      <a:r>
                        <a:rPr lang="en-US" sz="1400" u="none" strike="noStrike">
                          <a:effectLst/>
                        </a:rPr>
                        <a:t>Cooking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32.48 (20.22)</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46.05 (23.06)</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439555"/>
                  </a:ext>
                </a:extLst>
              </a:tr>
              <a:tr h="282586">
                <a:tc>
                  <a:txBody>
                    <a:bodyPr/>
                    <a:lstStyle/>
                    <a:p>
                      <a:pPr algn="l" fontAlgn="b"/>
                      <a:r>
                        <a:rPr lang="en-US" sz="1400" u="none" strike="noStrike">
                          <a:effectLst/>
                        </a:rPr>
                        <a:t>Ironing and folding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30.68 (23.67)</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43.52 (25.72)</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8975901"/>
                  </a:ext>
                </a:extLst>
              </a:tr>
              <a:tr h="282586">
                <a:tc>
                  <a:txBody>
                    <a:bodyPr/>
                    <a:lstStyle/>
                    <a:p>
                      <a:pPr algn="l" fontAlgn="b"/>
                      <a:r>
                        <a:rPr lang="en-US" sz="1400" u="none" strike="noStrike" dirty="0">
                          <a:effectLst/>
                        </a:rPr>
                        <a:t>Laundry</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28.65 (21.89)</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42.95 (23.82)</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7246375"/>
                  </a:ext>
                </a:extLst>
              </a:tr>
              <a:tr h="282586">
                <a:tc>
                  <a:txBody>
                    <a:bodyPr/>
                    <a:lstStyle/>
                    <a:p>
                      <a:pPr algn="l" fontAlgn="b"/>
                      <a:r>
                        <a:rPr lang="en-US" sz="1400" u="none" strike="noStrike" dirty="0">
                          <a:effectLst/>
                        </a:rPr>
                        <a:t>Teaching a child</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27.40 (18.27)</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39.63 (22.19)</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1321704"/>
                  </a:ext>
                </a:extLst>
              </a:tr>
              <a:tr h="282586">
                <a:tc>
                  <a:txBody>
                    <a:bodyPr/>
                    <a:lstStyle/>
                    <a:p>
                      <a:pPr algn="l" fontAlgn="b"/>
                      <a:r>
                        <a:rPr lang="en-US" sz="1400" u="none" strike="noStrike" dirty="0">
                          <a:effectLst/>
                        </a:rPr>
                        <a:t>Gardening</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27.17 (20.20)</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39.63 (21.72)</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1600318"/>
                  </a:ext>
                </a:extLst>
              </a:tr>
              <a:tr h="282586">
                <a:tc>
                  <a:txBody>
                    <a:bodyPr/>
                    <a:lstStyle/>
                    <a:p>
                      <a:pPr algn="l" fontAlgn="b"/>
                      <a:r>
                        <a:rPr lang="en-US" sz="1400" u="none" strike="noStrike" dirty="0">
                          <a:effectLst/>
                        </a:rPr>
                        <a:t>Household and car maintenance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24.89 (19.48)</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36.11 (21.55)</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0976020"/>
                  </a:ext>
                </a:extLst>
              </a:tr>
              <a:tr h="282586">
                <a:tc>
                  <a:txBody>
                    <a:bodyPr/>
                    <a:lstStyle/>
                    <a:p>
                      <a:pPr algn="l" fontAlgn="b"/>
                      <a:r>
                        <a:rPr lang="en-US" sz="1400" u="none" strike="noStrike">
                          <a:effectLst/>
                        </a:rPr>
                        <a:t>Caring for an adult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23.77 (14.57)</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34.77 (17.56)</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7431631"/>
                  </a:ext>
                </a:extLst>
              </a:tr>
              <a:tr h="282586">
                <a:tc>
                  <a:txBody>
                    <a:bodyPr/>
                    <a:lstStyle/>
                    <a:p>
                      <a:pPr algn="l" fontAlgn="b"/>
                      <a:r>
                        <a:rPr lang="en-US" sz="1400" u="none" strike="noStrike">
                          <a:effectLst/>
                        </a:rPr>
                        <a:t>Making and mending clothes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21.52 (23.87)</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29.06 (24.89)</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0542734"/>
                  </a:ext>
                </a:extLst>
              </a:tr>
              <a:tr h="282586">
                <a:tc>
                  <a:txBody>
                    <a:bodyPr/>
                    <a:lstStyle/>
                    <a:p>
                      <a:pPr algn="l" fontAlgn="b"/>
                      <a:r>
                        <a:rPr lang="en-US" sz="1400" u="none" strike="noStrike" dirty="0">
                          <a:effectLst/>
                        </a:rPr>
                        <a:t>Pet care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21.09 (15.64)</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31.68 (18.63)</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4025057"/>
                  </a:ext>
                </a:extLst>
              </a:tr>
              <a:tr h="282586">
                <a:tc>
                  <a:txBody>
                    <a:bodyPr/>
                    <a:lstStyle/>
                    <a:p>
                      <a:pPr algn="l" fontAlgn="b"/>
                      <a:r>
                        <a:rPr lang="en-US" sz="1400" u="none" strike="noStrike">
                          <a:effectLst/>
                        </a:rPr>
                        <a:t>Interacting with a child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14.72 (13.90)</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22.25 (17.67)</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7220829"/>
                  </a:ext>
                </a:extLst>
              </a:tr>
              <a:tr h="384768">
                <a:tc>
                  <a:txBody>
                    <a:bodyPr/>
                    <a:lstStyle/>
                    <a:p>
                      <a:pPr algn="l" fontAlgn="b"/>
                      <a:r>
                        <a:rPr lang="en-US" sz="1400" u="none" strike="noStrike">
                          <a:effectLst/>
                        </a:rPr>
                        <a:t>Escorting a child outside the home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14.09 (11.66)</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23.55 (15.13)</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8128408"/>
                  </a:ext>
                </a:extLst>
              </a:tr>
              <a:tr h="282586">
                <a:tc>
                  <a:txBody>
                    <a:bodyPr/>
                    <a:lstStyle/>
                    <a:p>
                      <a:pPr algn="l" fontAlgn="b"/>
                      <a:r>
                        <a:rPr lang="en-US" sz="1400" u="none" strike="noStrike">
                          <a:effectLst/>
                        </a:rPr>
                        <a:t>Physical childcare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12.32 (8.42)</a:t>
                      </a:r>
                      <a:endParaRPr lang="en-C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N" sz="1400" u="none" strike="noStrike">
                          <a:effectLst/>
                        </a:rPr>
                        <a:t>20.77 (12.90)</a:t>
                      </a:r>
                      <a:endParaRPr lang="en-CN"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8319850"/>
                  </a:ext>
                </a:extLst>
              </a:tr>
              <a:tr h="282586">
                <a:tc>
                  <a:txBody>
                    <a:bodyPr/>
                    <a:lstStyle/>
                    <a:p>
                      <a:pPr algn="l" fontAlgn="b"/>
                      <a:r>
                        <a:rPr lang="en-US" sz="1600" b="1" u="none" strike="noStrike" dirty="0">
                          <a:effectLst/>
                        </a:rPr>
                        <a:t>Mean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600" b="1" u="none" strike="noStrike" dirty="0">
                          <a:effectLst/>
                        </a:rPr>
                        <a:t>27.47 (21.12)</a:t>
                      </a:r>
                      <a:endParaRPr lang="en-CN"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N" sz="1600" b="1" u="none" strike="noStrike" dirty="0">
                          <a:effectLst/>
                        </a:rPr>
                        <a:t>39.07 (23.89)</a:t>
                      </a:r>
                      <a:endParaRPr lang="en-CN"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7044637"/>
                  </a:ext>
                </a:extLst>
              </a:tr>
            </a:tbl>
          </a:graphicData>
        </a:graphic>
      </p:graphicFrame>
      <p:sp>
        <p:nvSpPr>
          <p:cNvPr id="10" name="TextBox 9">
            <a:extLst>
              <a:ext uri="{FF2B5EF4-FFF2-40B4-BE49-F238E27FC236}">
                <a16:creationId xmlns:a16="http://schemas.microsoft.com/office/drawing/2014/main" id="{5DD6A363-F46F-9B83-7904-7206A26C09E1}"/>
              </a:ext>
            </a:extLst>
          </p:cNvPr>
          <p:cNvSpPr txBox="1"/>
          <p:nvPr/>
        </p:nvSpPr>
        <p:spPr>
          <a:xfrm>
            <a:off x="5656492" y="385716"/>
            <a:ext cx="6975016" cy="369332"/>
          </a:xfrm>
          <a:prstGeom prst="rect">
            <a:avLst/>
          </a:prstGeom>
          <a:noFill/>
        </p:spPr>
        <p:txBody>
          <a:bodyPr wrap="square">
            <a:spAutoFit/>
          </a:bodyPr>
          <a:lstStyle/>
          <a:p>
            <a:r>
              <a:rPr lang="en-US" b="0" i="0" u="none" strike="noStrike" dirty="0">
                <a:solidFill>
                  <a:srgbClr val="606060"/>
                </a:solidFill>
                <a:effectLst/>
                <a:latin typeface="Helvetica" pitchFamily="2" charset="0"/>
                <a:hlinkClick r:id="rId3"/>
              </a:rPr>
              <a:t>https://doi.org/10.1371/journal.pone.0281282</a:t>
            </a:r>
            <a:endParaRPr lang="en-US" b="0" i="0" dirty="0">
              <a:solidFill>
                <a:srgbClr val="606060"/>
              </a:solidFill>
              <a:effectLst/>
              <a:latin typeface="Helvetica" pitchFamily="2" charset="0"/>
            </a:endParaRPr>
          </a:p>
        </p:txBody>
      </p:sp>
      <p:sp>
        <p:nvSpPr>
          <p:cNvPr id="15" name="TextBox 14">
            <a:extLst>
              <a:ext uri="{FF2B5EF4-FFF2-40B4-BE49-F238E27FC236}">
                <a16:creationId xmlns:a16="http://schemas.microsoft.com/office/drawing/2014/main" id="{C2A3AA17-48B9-87B5-9C2B-C69B49CB5F06}"/>
              </a:ext>
            </a:extLst>
          </p:cNvPr>
          <p:cNvSpPr txBox="1"/>
          <p:nvPr/>
        </p:nvSpPr>
        <p:spPr>
          <a:xfrm>
            <a:off x="185165" y="820345"/>
            <a:ext cx="5226952" cy="1384995"/>
          </a:xfrm>
          <a:prstGeom prst="rect">
            <a:avLst/>
          </a:prstGeom>
          <a:noFill/>
        </p:spPr>
        <p:txBody>
          <a:bodyPr wrap="square">
            <a:spAutoFit/>
          </a:bodyPr>
          <a:lstStyle/>
          <a:p>
            <a:r>
              <a:rPr lang="en-US" sz="2800" b="1" dirty="0"/>
              <a:t>Nearly 40% of the time spent on housework</a:t>
            </a:r>
            <a:r>
              <a:rPr lang="en-US" sz="2800" dirty="0"/>
              <a:t> </a:t>
            </a:r>
            <a:r>
              <a:rPr lang="en-US" sz="2800" b="1" dirty="0"/>
              <a:t>could be automated within a decade</a:t>
            </a:r>
          </a:p>
        </p:txBody>
      </p:sp>
      <p:sp>
        <p:nvSpPr>
          <p:cNvPr id="18" name="TextBox 17">
            <a:extLst>
              <a:ext uri="{FF2B5EF4-FFF2-40B4-BE49-F238E27FC236}">
                <a16:creationId xmlns:a16="http://schemas.microsoft.com/office/drawing/2014/main" id="{34DE4747-E181-9ED7-A6D1-1E9F6F9AABAF}"/>
              </a:ext>
            </a:extLst>
          </p:cNvPr>
          <p:cNvSpPr txBox="1"/>
          <p:nvPr/>
        </p:nvSpPr>
        <p:spPr>
          <a:xfrm>
            <a:off x="185165" y="2214245"/>
            <a:ext cx="5032294" cy="369332"/>
          </a:xfrm>
          <a:prstGeom prst="rect">
            <a:avLst/>
          </a:prstGeom>
          <a:noFill/>
        </p:spPr>
        <p:txBody>
          <a:bodyPr wrap="square">
            <a:spAutoFit/>
          </a:bodyPr>
          <a:lstStyle/>
          <a:p>
            <a:r>
              <a:rPr lang="en-US" b="0" i="1" dirty="0">
                <a:solidFill>
                  <a:srgbClr val="505050"/>
                </a:solidFill>
                <a:effectLst/>
                <a:latin typeface="NexusSansWebPro"/>
              </a:rPr>
              <a:t>University of Oxford - Oxford Internet Institute 2023</a:t>
            </a:r>
          </a:p>
        </p:txBody>
      </p:sp>
      <p:pic>
        <p:nvPicPr>
          <p:cNvPr id="6146" name="Picture 2" descr="A significant proportion of housework could be handled by robots within the next decade.">
            <a:extLst>
              <a:ext uri="{FF2B5EF4-FFF2-40B4-BE49-F238E27FC236}">
                <a16:creationId xmlns:a16="http://schemas.microsoft.com/office/drawing/2014/main" id="{0520C9D2-9288-448F-513E-A4E13BA2C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46" y="2755095"/>
            <a:ext cx="5001408" cy="3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73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5</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4" name="Title 1">
            <a:extLst>
              <a:ext uri="{FF2B5EF4-FFF2-40B4-BE49-F238E27FC236}">
                <a16:creationId xmlns:a16="http://schemas.microsoft.com/office/drawing/2014/main" id="{E2CF0025-FB17-5C5A-2AC5-BB27062595E6}"/>
              </a:ext>
            </a:extLst>
          </p:cNvPr>
          <p:cNvSpPr>
            <a:spLocks noGrp="1"/>
          </p:cNvSpPr>
          <p:nvPr>
            <p:ph type="title"/>
          </p:nvPr>
        </p:nvSpPr>
        <p:spPr>
          <a:xfrm>
            <a:off x="180000" y="265934"/>
            <a:ext cx="10227737" cy="887217"/>
          </a:xfrm>
        </p:spPr>
        <p:txBody>
          <a:bodyPr>
            <a:normAutofit/>
          </a:bodyPr>
          <a:lstStyle/>
          <a:p>
            <a:r>
              <a:rPr lang="en-US" altLang="zh-CN" b="1" dirty="0">
                <a:latin typeface="Calibri" panose="020F0502020204030204" pitchFamily="34" charset="0"/>
                <a:cs typeface="Calibri" panose="020F0502020204030204" pitchFamily="34" charset="0"/>
              </a:rPr>
              <a:t>Markov decision process (MDP)</a:t>
            </a:r>
            <a:endParaRPr lang="en-HK" dirty="0"/>
          </a:p>
        </p:txBody>
      </p:sp>
      <p:pic>
        <p:nvPicPr>
          <p:cNvPr id="1034" name="Picture 10" descr="State transition probability and reward in an MRP. ">
            <a:extLst>
              <a:ext uri="{FF2B5EF4-FFF2-40B4-BE49-F238E27FC236}">
                <a16:creationId xmlns:a16="http://schemas.microsoft.com/office/drawing/2014/main" id="{DC2AF9FE-4254-ECD0-AB26-4BFB5020AC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24" r="10273"/>
          <a:stretch/>
        </p:blipFill>
        <p:spPr bwMode="auto">
          <a:xfrm>
            <a:off x="6988629" y="2216872"/>
            <a:ext cx="4612433" cy="14302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45560C-0506-50A9-D7FB-56D94CD8F2C4}"/>
              </a:ext>
            </a:extLst>
          </p:cNvPr>
          <p:cNvSpPr txBox="1"/>
          <p:nvPr/>
        </p:nvSpPr>
        <p:spPr>
          <a:xfrm>
            <a:off x="0" y="1051635"/>
            <a:ext cx="10764273" cy="523220"/>
          </a:xfrm>
          <a:prstGeom prst="rect">
            <a:avLst/>
          </a:prstGeom>
          <a:noFill/>
        </p:spPr>
        <p:txBody>
          <a:bodyPr wrap="square">
            <a:spAutoFit/>
          </a:bodyPr>
          <a:lstStyle/>
          <a:p>
            <a:r>
              <a:rPr lang="en-US" sz="2400" b="0" i="0" dirty="0">
                <a:effectLst/>
                <a:latin typeface="Courier New" panose="02070309020205020404" pitchFamily="49" charset="0"/>
              </a:rPr>
              <a:t>(</a:t>
            </a:r>
            <a:r>
              <a:rPr lang="en-US" sz="2800" b="1" i="0" dirty="0">
                <a:solidFill>
                  <a:srgbClr val="C00000"/>
                </a:solidFill>
                <a:effectLst/>
                <a:latin typeface="Courier New" panose="02070309020205020404" pitchFamily="49" charset="0"/>
              </a:rPr>
              <a:t>S</a:t>
            </a:r>
            <a:r>
              <a:rPr lang="en-US" sz="2400" b="0" i="0" dirty="0">
                <a:effectLst/>
                <a:latin typeface="Courier New" panose="02070309020205020404" pitchFamily="49" charset="0"/>
              </a:rPr>
              <a:t>tate, </a:t>
            </a:r>
            <a:r>
              <a:rPr lang="en-US" sz="2800" b="1" i="0" dirty="0">
                <a:solidFill>
                  <a:srgbClr val="C00000"/>
                </a:solidFill>
                <a:effectLst/>
                <a:latin typeface="Courier New" panose="02070309020205020404" pitchFamily="49" charset="0"/>
              </a:rPr>
              <a:t>A</a:t>
            </a:r>
            <a:r>
              <a:rPr lang="en-US" sz="2400" b="0" i="0" dirty="0">
                <a:effectLst/>
                <a:latin typeface="Courier New" panose="02070309020205020404" pitchFamily="49" charset="0"/>
              </a:rPr>
              <a:t>ction, </a:t>
            </a:r>
            <a:r>
              <a:rPr lang="en-US" sz="2800" b="1" i="0" dirty="0">
                <a:solidFill>
                  <a:srgbClr val="C00000"/>
                </a:solidFill>
                <a:effectLst/>
                <a:latin typeface="Courier New" panose="02070309020205020404" pitchFamily="49" charset="0"/>
              </a:rPr>
              <a:t>P</a:t>
            </a:r>
            <a:r>
              <a:rPr lang="en-US" sz="2400" b="0" i="0" dirty="0">
                <a:effectLst/>
                <a:latin typeface="Courier New" panose="02070309020205020404" pitchFamily="49" charset="0"/>
              </a:rPr>
              <a:t>robability, </a:t>
            </a:r>
            <a:r>
              <a:rPr lang="en-US" sz="2800" b="1" i="0" dirty="0">
                <a:solidFill>
                  <a:srgbClr val="C00000"/>
                </a:solidFill>
                <a:effectLst/>
                <a:latin typeface="Courier New" panose="02070309020205020404" pitchFamily="49" charset="0"/>
              </a:rPr>
              <a:t>R</a:t>
            </a:r>
            <a:r>
              <a:rPr lang="en-US" sz="2400" b="0" i="0" dirty="0">
                <a:effectLst/>
                <a:latin typeface="Courier New" panose="02070309020205020404" pitchFamily="49" charset="0"/>
              </a:rPr>
              <a:t>eward, </a:t>
            </a:r>
            <a:r>
              <a:rPr lang="el-GR" sz="2800" b="1" i="0" dirty="0">
                <a:solidFill>
                  <a:srgbClr val="C00000"/>
                </a:solidFill>
                <a:effectLst/>
                <a:latin typeface="Courier New" panose="02070309020205020404" pitchFamily="49" charset="0"/>
              </a:rPr>
              <a:t>γ</a:t>
            </a:r>
            <a:r>
              <a:rPr lang="fr-FR" sz="2400" b="0" i="0" dirty="0">
                <a:effectLst/>
                <a:latin typeface="Courier New" panose="02070309020205020404" pitchFamily="49" charset="0"/>
              </a:rPr>
              <a:t>=Discount factor</a:t>
            </a:r>
            <a:r>
              <a:rPr lang="el-GR" sz="2400" b="0" i="0" dirty="0">
                <a:effectLst/>
                <a:latin typeface="Courier New" panose="02070309020205020404" pitchFamily="49" charset="0"/>
              </a:rPr>
              <a:t>)</a:t>
            </a:r>
            <a:endParaRPr lang="en-US" sz="2400" dirty="0"/>
          </a:p>
        </p:txBody>
      </p:sp>
      <p:sp>
        <p:nvSpPr>
          <p:cNvPr id="22" name="TextBox 21">
            <a:extLst>
              <a:ext uri="{FF2B5EF4-FFF2-40B4-BE49-F238E27FC236}">
                <a16:creationId xmlns:a16="http://schemas.microsoft.com/office/drawing/2014/main" id="{54366A30-01F4-BAD3-14BA-0C83FB49C669}"/>
              </a:ext>
            </a:extLst>
          </p:cNvPr>
          <p:cNvSpPr txBox="1"/>
          <p:nvPr/>
        </p:nvSpPr>
        <p:spPr>
          <a:xfrm>
            <a:off x="287863" y="6016533"/>
            <a:ext cx="6226628" cy="369332"/>
          </a:xfrm>
          <a:prstGeom prst="rect">
            <a:avLst/>
          </a:prstGeom>
          <a:noFill/>
        </p:spPr>
        <p:txBody>
          <a:bodyPr wrap="square">
            <a:spAutoFit/>
          </a:bodyPr>
          <a:lstStyle/>
          <a:p>
            <a:r>
              <a:rPr lang="en-US" b="0" i="0" dirty="0">
                <a:solidFill>
                  <a:srgbClr val="7F8398"/>
                </a:solidFill>
                <a:effectLst/>
                <a:latin typeface="Montserrat" pitchFamily="2" charset="77"/>
              </a:rPr>
              <a:t>A sample Markov chain for the robot example</a:t>
            </a:r>
            <a:endParaRPr lang="en-US" dirty="0"/>
          </a:p>
        </p:txBody>
      </p:sp>
      <p:pic>
        <p:nvPicPr>
          <p:cNvPr id="1040" name="Picture 16" descr="A simple MRP example. ">
            <a:extLst>
              <a:ext uri="{FF2B5EF4-FFF2-40B4-BE49-F238E27FC236}">
                <a16:creationId xmlns:a16="http://schemas.microsoft.com/office/drawing/2014/main" id="{38E90739-72E9-9A8D-3DAE-384C2FFA34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76" t="3349" r="4869" b="2946"/>
          <a:stretch/>
        </p:blipFill>
        <p:spPr bwMode="auto">
          <a:xfrm>
            <a:off x="999" y="1620511"/>
            <a:ext cx="6630718" cy="4396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Table 23">
            <a:extLst>
              <a:ext uri="{FF2B5EF4-FFF2-40B4-BE49-F238E27FC236}">
                <a16:creationId xmlns:a16="http://schemas.microsoft.com/office/drawing/2014/main" id="{F761CB31-64E5-4A91-DEA9-DD1224EDAA86}"/>
              </a:ext>
            </a:extLst>
          </p:cNvPr>
          <p:cNvGraphicFramePr>
            <a:graphicFrameLocks noGrp="1"/>
          </p:cNvGraphicFramePr>
          <p:nvPr>
            <p:extLst>
              <p:ext uri="{D42A27DB-BD31-4B8C-83A1-F6EECF244321}">
                <p14:modId xmlns:p14="http://schemas.microsoft.com/office/powerpoint/2010/main" val="1584126060"/>
              </p:ext>
            </p:extLst>
          </p:nvPr>
        </p:nvGraphicFramePr>
        <p:xfrm>
          <a:off x="6054570" y="4136108"/>
          <a:ext cx="5849567" cy="1981200"/>
        </p:xfrm>
        <a:graphic>
          <a:graphicData uri="http://schemas.openxmlformats.org/drawingml/2006/table">
            <a:tbl>
              <a:tblPr firstRow="1" bandRow="1">
                <a:tableStyleId>{5C22544A-7EE6-4342-B048-85BDC9FD1C3A}</a:tableStyleId>
              </a:tblPr>
              <a:tblGrid>
                <a:gridCol w="1671148">
                  <a:extLst>
                    <a:ext uri="{9D8B030D-6E8A-4147-A177-3AD203B41FA5}">
                      <a16:colId xmlns:a16="http://schemas.microsoft.com/office/drawing/2014/main" val="2128903320"/>
                    </a:ext>
                  </a:extLst>
                </a:gridCol>
                <a:gridCol w="1574378">
                  <a:extLst>
                    <a:ext uri="{9D8B030D-6E8A-4147-A177-3AD203B41FA5}">
                      <a16:colId xmlns:a16="http://schemas.microsoft.com/office/drawing/2014/main" val="3423863385"/>
                    </a:ext>
                  </a:extLst>
                </a:gridCol>
                <a:gridCol w="1373005">
                  <a:extLst>
                    <a:ext uri="{9D8B030D-6E8A-4147-A177-3AD203B41FA5}">
                      <a16:colId xmlns:a16="http://schemas.microsoft.com/office/drawing/2014/main" val="3470007049"/>
                    </a:ext>
                  </a:extLst>
                </a:gridCol>
                <a:gridCol w="1231036">
                  <a:extLst>
                    <a:ext uri="{9D8B030D-6E8A-4147-A177-3AD203B41FA5}">
                      <a16:colId xmlns:a16="http://schemas.microsoft.com/office/drawing/2014/main" val="3458361198"/>
                    </a:ext>
                  </a:extLst>
                </a:gridCol>
              </a:tblGrid>
              <a:tr h="370840">
                <a:tc>
                  <a:txBody>
                    <a:bodyPr/>
                    <a:lstStyle/>
                    <a:p>
                      <a:r>
                        <a:rPr lang="en-US" sz="2000" dirty="0"/>
                        <a:t>Current state</a:t>
                      </a:r>
                    </a:p>
                  </a:txBody>
                  <a:tcPr>
                    <a:solidFill>
                      <a:srgbClr val="13526E"/>
                    </a:solidFill>
                  </a:tcPr>
                </a:tc>
                <a:tc>
                  <a:txBody>
                    <a:bodyPr/>
                    <a:lstStyle/>
                    <a:p>
                      <a:r>
                        <a:rPr lang="en-US" sz="2000" dirty="0"/>
                        <a:t>Next state</a:t>
                      </a:r>
                    </a:p>
                  </a:txBody>
                  <a:tcPr>
                    <a:solidFill>
                      <a:srgbClr val="13526E"/>
                    </a:solidFill>
                  </a:tcPr>
                </a:tc>
                <a:tc>
                  <a:txBody>
                    <a:bodyPr/>
                    <a:lstStyle/>
                    <a:p>
                      <a:r>
                        <a:rPr lang="en-US" sz="2000" dirty="0"/>
                        <a:t>Probability</a:t>
                      </a:r>
                    </a:p>
                  </a:txBody>
                  <a:tcPr>
                    <a:solidFill>
                      <a:srgbClr val="13526E"/>
                    </a:solidFill>
                  </a:tcPr>
                </a:tc>
                <a:tc>
                  <a:txBody>
                    <a:bodyPr/>
                    <a:lstStyle/>
                    <a:p>
                      <a:r>
                        <a:rPr lang="en-US" sz="2000" dirty="0"/>
                        <a:t>Reward</a:t>
                      </a:r>
                    </a:p>
                  </a:txBody>
                  <a:tcPr>
                    <a:solidFill>
                      <a:srgbClr val="13526E"/>
                    </a:solidFill>
                  </a:tcPr>
                </a:tc>
                <a:extLst>
                  <a:ext uri="{0D108BD9-81ED-4DB2-BD59-A6C34878D82A}">
                    <a16:rowId xmlns:a16="http://schemas.microsoft.com/office/drawing/2014/main" val="2794814956"/>
                  </a:ext>
                </a:extLst>
              </a:tr>
              <a:tr h="370840">
                <a:tc rowSpan="4">
                  <a:txBody>
                    <a:bodyPr/>
                    <a:lstStyle/>
                    <a:p>
                      <a:r>
                        <a:rPr lang="en-US" sz="2000" dirty="0"/>
                        <a:t>Standing</a:t>
                      </a:r>
                    </a:p>
                  </a:txBody>
                  <a:tcPr anchor="ctr"/>
                </a:tc>
                <a:tc>
                  <a:txBody>
                    <a:bodyPr/>
                    <a:lstStyle/>
                    <a:p>
                      <a:r>
                        <a:rPr lang="en-US" sz="2000" dirty="0"/>
                        <a:t>Shut down</a:t>
                      </a:r>
                    </a:p>
                  </a:txBody>
                  <a:tcPr/>
                </a:tc>
                <a:tc>
                  <a:txBody>
                    <a:bodyPr/>
                    <a:lstStyle/>
                    <a:p>
                      <a:r>
                        <a:rPr lang="en-US" sz="2000" dirty="0"/>
                        <a:t>0.1</a:t>
                      </a:r>
                    </a:p>
                  </a:txBody>
                  <a:tcPr/>
                </a:tc>
                <a:tc>
                  <a:txBody>
                    <a:bodyPr/>
                    <a:lstStyle/>
                    <a:p>
                      <a:r>
                        <a:rPr lang="en-US" sz="2000" dirty="0"/>
                        <a:t>0</a:t>
                      </a:r>
                    </a:p>
                  </a:txBody>
                  <a:tcPr/>
                </a:tc>
                <a:extLst>
                  <a:ext uri="{0D108BD9-81ED-4DB2-BD59-A6C34878D82A}">
                    <a16:rowId xmlns:a16="http://schemas.microsoft.com/office/drawing/2014/main" val="2597810658"/>
                  </a:ext>
                </a:extLst>
              </a:tr>
              <a:tr h="370840">
                <a:tc vMerge="1">
                  <a:txBody>
                    <a:bodyPr/>
                    <a:lstStyle/>
                    <a:p>
                      <a:endParaRPr lang="en-US" dirty="0"/>
                    </a:p>
                  </a:txBody>
                  <a:tcPr/>
                </a:tc>
                <a:tc>
                  <a:txBody>
                    <a:bodyPr/>
                    <a:lstStyle/>
                    <a:p>
                      <a:r>
                        <a:rPr lang="en-US" sz="2000" dirty="0"/>
                        <a:t>Foot Forward</a:t>
                      </a:r>
                    </a:p>
                  </a:txBody>
                  <a:tcPr/>
                </a:tc>
                <a:tc>
                  <a:txBody>
                    <a:bodyPr/>
                    <a:lstStyle/>
                    <a:p>
                      <a:r>
                        <a:rPr lang="en-US" sz="2000" dirty="0"/>
                        <a:t>0.5</a:t>
                      </a:r>
                    </a:p>
                  </a:txBody>
                  <a:tcPr/>
                </a:tc>
                <a:tc>
                  <a:txBody>
                    <a:bodyPr/>
                    <a:lstStyle/>
                    <a:p>
                      <a:r>
                        <a:rPr lang="en-US" sz="2000" dirty="0"/>
                        <a:t>-1</a:t>
                      </a:r>
                    </a:p>
                  </a:txBody>
                  <a:tcPr/>
                </a:tc>
                <a:extLst>
                  <a:ext uri="{0D108BD9-81ED-4DB2-BD59-A6C34878D82A}">
                    <a16:rowId xmlns:a16="http://schemas.microsoft.com/office/drawing/2014/main" val="3924188029"/>
                  </a:ext>
                </a:extLst>
              </a:tr>
              <a:tr h="370840">
                <a:tc vMerge="1">
                  <a:txBody>
                    <a:bodyPr/>
                    <a:lstStyle/>
                    <a:p>
                      <a:endParaRPr lang="en-US" dirty="0"/>
                    </a:p>
                  </a:txBody>
                  <a:tcPr/>
                </a:tc>
                <a:tc>
                  <a:txBody>
                    <a:bodyPr/>
                    <a:lstStyle/>
                    <a:p>
                      <a:r>
                        <a:rPr lang="en-US" sz="2000" dirty="0"/>
                        <a:t>Hand Raised</a:t>
                      </a:r>
                    </a:p>
                  </a:txBody>
                  <a:tcPr/>
                </a:tc>
                <a:tc>
                  <a:txBody>
                    <a:bodyPr/>
                    <a:lstStyle/>
                    <a:p>
                      <a:r>
                        <a:rPr lang="en-US" sz="2000" dirty="0"/>
                        <a:t>0.1</a:t>
                      </a:r>
                    </a:p>
                  </a:txBody>
                  <a:tcPr/>
                </a:tc>
                <a:tc>
                  <a:txBody>
                    <a:bodyPr/>
                    <a:lstStyle/>
                    <a:p>
                      <a:r>
                        <a:rPr lang="en-US" sz="2000" dirty="0"/>
                        <a:t>-1</a:t>
                      </a:r>
                    </a:p>
                  </a:txBody>
                  <a:tcPr/>
                </a:tc>
                <a:extLst>
                  <a:ext uri="{0D108BD9-81ED-4DB2-BD59-A6C34878D82A}">
                    <a16:rowId xmlns:a16="http://schemas.microsoft.com/office/drawing/2014/main" val="2740238219"/>
                  </a:ext>
                </a:extLst>
              </a:tr>
              <a:tr h="370840">
                <a:tc vMerge="1">
                  <a:txBody>
                    <a:bodyPr/>
                    <a:lstStyle/>
                    <a:p>
                      <a:endParaRPr lang="en-US" dirty="0"/>
                    </a:p>
                  </a:txBody>
                  <a:tcPr/>
                </a:tc>
                <a:tc>
                  <a:txBody>
                    <a:bodyPr/>
                    <a:lstStyle/>
                    <a:p>
                      <a:r>
                        <a:rPr lang="en-US" sz="2000" dirty="0"/>
                        <a:t>Sitting</a:t>
                      </a:r>
                    </a:p>
                  </a:txBody>
                  <a:tcPr/>
                </a:tc>
                <a:tc>
                  <a:txBody>
                    <a:bodyPr/>
                    <a:lstStyle/>
                    <a:p>
                      <a:r>
                        <a:rPr lang="en-US" sz="2000" dirty="0"/>
                        <a:t>0.3</a:t>
                      </a:r>
                    </a:p>
                  </a:txBody>
                  <a:tcPr/>
                </a:tc>
                <a:tc>
                  <a:txBody>
                    <a:bodyPr/>
                    <a:lstStyle/>
                    <a:p>
                      <a:r>
                        <a:rPr lang="en-US" sz="2000" dirty="0"/>
                        <a:t>0</a:t>
                      </a:r>
                    </a:p>
                  </a:txBody>
                  <a:tcPr/>
                </a:tc>
                <a:extLst>
                  <a:ext uri="{0D108BD9-81ED-4DB2-BD59-A6C34878D82A}">
                    <a16:rowId xmlns:a16="http://schemas.microsoft.com/office/drawing/2014/main" val="1297386272"/>
                  </a:ext>
                </a:extLst>
              </a:tr>
            </a:tbl>
          </a:graphicData>
        </a:graphic>
      </p:graphicFrame>
    </p:spTree>
    <p:extLst>
      <p:ext uri="{BB962C8B-B14F-4D97-AF65-F5344CB8AC3E}">
        <p14:creationId xmlns:p14="http://schemas.microsoft.com/office/powerpoint/2010/main" val="305861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6</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4" name="Title 1">
            <a:extLst>
              <a:ext uri="{FF2B5EF4-FFF2-40B4-BE49-F238E27FC236}">
                <a16:creationId xmlns:a16="http://schemas.microsoft.com/office/drawing/2014/main" id="{E2CF0025-FB17-5C5A-2AC5-BB27062595E6}"/>
              </a:ext>
            </a:extLst>
          </p:cNvPr>
          <p:cNvSpPr>
            <a:spLocks noGrp="1"/>
          </p:cNvSpPr>
          <p:nvPr>
            <p:ph type="title"/>
          </p:nvPr>
        </p:nvSpPr>
        <p:spPr>
          <a:xfrm>
            <a:off x="180000" y="265934"/>
            <a:ext cx="10267950" cy="887217"/>
          </a:xfrm>
        </p:spPr>
        <p:txBody>
          <a:bodyPr>
            <a:normAutofit/>
          </a:bodyPr>
          <a:lstStyle/>
          <a:p>
            <a:r>
              <a:rPr lang="en-US" altLang="zh-CN" b="1" dirty="0">
                <a:latin typeface="Calibri" panose="020F0502020204030204" pitchFamily="34" charset="0"/>
                <a:cs typeface="Calibri" panose="020F0502020204030204" pitchFamily="34" charset="0"/>
              </a:rPr>
              <a:t>Decision-Making Policy</a:t>
            </a:r>
            <a:endParaRPr lang="en-HK" dirty="0"/>
          </a:p>
        </p:txBody>
      </p:sp>
      <p:sp>
        <p:nvSpPr>
          <p:cNvPr id="13" name="TextBox 12">
            <a:extLst>
              <a:ext uri="{FF2B5EF4-FFF2-40B4-BE49-F238E27FC236}">
                <a16:creationId xmlns:a16="http://schemas.microsoft.com/office/drawing/2014/main" id="{6000307C-3FFD-71C9-AB23-C0C44844A603}"/>
              </a:ext>
            </a:extLst>
          </p:cNvPr>
          <p:cNvSpPr txBox="1"/>
          <p:nvPr/>
        </p:nvSpPr>
        <p:spPr>
          <a:xfrm>
            <a:off x="412377" y="3949786"/>
            <a:ext cx="11259670" cy="2400657"/>
          </a:xfrm>
          <a:prstGeom prst="rect">
            <a:avLst/>
          </a:prstGeom>
          <a:noFill/>
        </p:spPr>
        <p:txBody>
          <a:bodyPr wrap="square">
            <a:spAutoFit/>
          </a:bodyPr>
          <a:lstStyle/>
          <a:p>
            <a:pPr marL="457200" indent="-457200" algn="just">
              <a:spcAft>
                <a:spcPts val="600"/>
              </a:spcAft>
              <a:buSzPct val="100000"/>
              <a:buFontTx/>
              <a:buChar char="-"/>
            </a:pPr>
            <a:r>
              <a:rPr lang="en-US" sz="2800" dirty="0">
                <a:latin typeface="Harding"/>
              </a:rPr>
              <a:t>A policy is the thought process behind picking an action. </a:t>
            </a:r>
          </a:p>
          <a:p>
            <a:pPr marL="457200" indent="-457200" algn="just">
              <a:spcAft>
                <a:spcPts val="600"/>
              </a:spcAft>
              <a:buSzPct val="100000"/>
              <a:buFontTx/>
              <a:buChar char="-"/>
            </a:pPr>
            <a:r>
              <a:rPr lang="en-US" sz="2800" dirty="0">
                <a:latin typeface="Harding"/>
              </a:rPr>
              <a:t>In practice, it’s a probability distribution assigned to the set of actions. Highly rewarding actions will have a high probability and vice versa. </a:t>
            </a:r>
          </a:p>
          <a:p>
            <a:pPr marL="457200" indent="-457200" algn="just">
              <a:spcAft>
                <a:spcPts val="600"/>
              </a:spcAft>
              <a:buSzPct val="100000"/>
              <a:buFontTx/>
              <a:buChar char="-"/>
            </a:pPr>
            <a:r>
              <a:rPr lang="en-US" sz="2800" dirty="0">
                <a:latin typeface="Harding"/>
              </a:rPr>
              <a:t>If an action has a low probability, it doesn’t mean it won’t be picked at all. It’s just less likely to be picked.</a:t>
            </a:r>
            <a:endParaRPr lang="en-US" sz="2800" dirty="0">
              <a:solidFill>
                <a:schemeClr val="tx1"/>
              </a:solidFill>
              <a:latin typeface="Harding"/>
            </a:endParaRPr>
          </a:p>
        </p:txBody>
      </p:sp>
      <p:pic>
        <p:nvPicPr>
          <p:cNvPr id="3074" name="Picture 2" descr="Policy equation. ">
            <a:extLst>
              <a:ext uri="{FF2B5EF4-FFF2-40B4-BE49-F238E27FC236}">
                <a16:creationId xmlns:a16="http://schemas.microsoft.com/office/drawing/2014/main" id="{D80112A8-CE01-8E5E-2ACE-C6AFB2399F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69" b="21952"/>
          <a:stretch/>
        </p:blipFill>
        <p:spPr bwMode="auto">
          <a:xfrm>
            <a:off x="0" y="2784477"/>
            <a:ext cx="9359900" cy="1090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turn G_t equation.">
            <a:extLst>
              <a:ext uri="{FF2B5EF4-FFF2-40B4-BE49-F238E27FC236}">
                <a16:creationId xmlns:a16="http://schemas.microsoft.com/office/drawing/2014/main" id="{BDFEA867-A87A-5D00-1809-F8A4152CC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83" b="13570"/>
          <a:stretch/>
        </p:blipFill>
        <p:spPr bwMode="auto">
          <a:xfrm>
            <a:off x="412377" y="1153151"/>
            <a:ext cx="9512300" cy="155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36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65934"/>
            <a:ext cx="10267950" cy="887217"/>
          </a:xfrm>
        </p:spPr>
        <p:txBody>
          <a:bodyPr>
            <a:normAutofit fontScale="90000"/>
          </a:bodyPr>
          <a:lstStyle/>
          <a:p>
            <a:r>
              <a:rPr lang="en-US" altLang="zh-CN" b="1" dirty="0">
                <a:latin typeface="Calibri" panose="020F0502020204030204" pitchFamily="34" charset="0"/>
                <a:cs typeface="Calibri" panose="020F0502020204030204" pitchFamily="34" charset="0"/>
              </a:rPr>
              <a:t>Importance of Testing Decision-Making Policies </a:t>
            </a:r>
            <a:endParaRPr lang="en-HK" dirty="0"/>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311611" y="4408408"/>
            <a:ext cx="11342284" cy="2159685"/>
          </a:xfrm>
        </p:spPr>
        <p:txBody>
          <a:bodyPr>
            <a:normAutofit fontScale="92500" lnSpcReduction="10000"/>
          </a:bodyPr>
          <a:lstStyle/>
          <a:p>
            <a:pPr marL="285737" indent="-285737" algn="just">
              <a:spcAft>
                <a:spcPts val="600"/>
              </a:spcAft>
              <a:buSzPct val="100000"/>
              <a:buFont typeface="等线" panose="02010600030101010101" pitchFamily="2" charset="-122"/>
              <a:buChar char="※"/>
            </a:pPr>
            <a:r>
              <a:rPr lang="en-US" sz="2400" dirty="0">
                <a:latin typeface="Harding"/>
              </a:rPr>
              <a:t>Methods for solving decision-making problems have garnered much attention in various fields related to artificial intelligence (AI) </a:t>
            </a:r>
          </a:p>
          <a:p>
            <a:pPr marL="285737" indent="-285737" algn="just">
              <a:spcAft>
                <a:spcPts val="600"/>
              </a:spcAft>
              <a:buSzPct val="100000"/>
              <a:buFont typeface="等线" panose="02010600030101010101" pitchFamily="2" charset="-122"/>
              <a:buChar char="※"/>
            </a:pPr>
            <a:r>
              <a:rPr lang="en-US" sz="2400" dirty="0">
                <a:latin typeface="Harding"/>
              </a:rPr>
              <a:t>An </a:t>
            </a:r>
            <a:r>
              <a:rPr lang="en-US" sz="2400" dirty="0">
                <a:solidFill>
                  <a:schemeClr val="tx1"/>
                </a:solidFill>
                <a:latin typeface="Harding"/>
              </a:rPr>
              <a:t>urgent and critical need to develop software engineering techniques to ensure the reliability of </a:t>
            </a:r>
            <a:r>
              <a:rPr lang="en-US" sz="2400" dirty="0">
                <a:latin typeface="Harding"/>
              </a:rPr>
              <a:t>decision-making</a:t>
            </a:r>
            <a:r>
              <a:rPr lang="en-US" sz="2400" dirty="0">
                <a:solidFill>
                  <a:schemeClr val="tx1"/>
                </a:solidFill>
                <a:latin typeface="Harding"/>
              </a:rPr>
              <a:t> policies.</a:t>
            </a:r>
          </a:p>
          <a:p>
            <a:pPr marL="285737" indent="-285737" algn="just">
              <a:spcAft>
                <a:spcPts val="600"/>
              </a:spcAft>
              <a:buSzPct val="100000"/>
              <a:buFont typeface="等线" panose="02010600030101010101" pitchFamily="2" charset="-122"/>
              <a:buChar char="※"/>
            </a:pPr>
            <a:r>
              <a:rPr lang="en-US" sz="2400" dirty="0">
                <a:solidFill>
                  <a:schemeClr val="tx1"/>
                </a:solidFill>
                <a:latin typeface="Harding"/>
              </a:rPr>
              <a:t>The objective is to test decision-making policies by exploring scenarios that lead to execution failures.</a:t>
            </a:r>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7</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6" name="矩形 11">
            <a:extLst>
              <a:ext uri="{FF2B5EF4-FFF2-40B4-BE49-F238E27FC236}">
                <a16:creationId xmlns:a16="http://schemas.microsoft.com/office/drawing/2014/main" id="{1D23ECA3-6216-1F5E-1926-D0E88F3F5C28}"/>
              </a:ext>
            </a:extLst>
          </p:cNvPr>
          <p:cNvSpPr/>
          <p:nvPr/>
        </p:nvSpPr>
        <p:spPr>
          <a:xfrm>
            <a:off x="311610" y="3829914"/>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altLang="zh-CN" sz="2800" b="1" dirty="0">
                <a:latin typeface="Calibri" panose="020F0502020204030204" pitchFamily="34" charset="0"/>
                <a:cs typeface="Calibri" panose="020F0502020204030204" pitchFamily="34" charset="0"/>
              </a:rPr>
              <a:t>DNN-based decision-making policies require more effective test </a:t>
            </a:r>
            <a:endParaRPr lang="zh-CN" altLang="en-US" sz="2800" b="1" dirty="0">
              <a:solidFill>
                <a:schemeClr val="bg1"/>
              </a:solidFill>
              <a:latin typeface="Arial" panose="020B0604020202020204" pitchFamily="34" charset="0"/>
              <a:cs typeface="Arial" panose="020B0604020202020204" pitchFamily="34" charset="0"/>
            </a:endParaRPr>
          </a:p>
        </p:txBody>
      </p:sp>
      <p:pic>
        <p:nvPicPr>
          <p:cNvPr id="5122" name="Picture 2" descr=" | Bernard Marr">
            <a:extLst>
              <a:ext uri="{FF2B5EF4-FFF2-40B4-BE49-F238E27FC236}">
                <a16:creationId xmlns:a16="http://schemas.microsoft.com/office/drawing/2014/main" id="{6CCB278C-2CAF-D6BD-206D-A0DA928C6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677" y="1027527"/>
            <a:ext cx="4012532" cy="26762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DD5C47E-CC93-9FF2-FC16-095184E62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10" y="1012575"/>
            <a:ext cx="5015920" cy="267189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DEF3B9D-EFBA-C9C1-ECDB-C77D91CD87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33" t="11454" r="26649"/>
          <a:stretch/>
        </p:blipFill>
        <p:spPr bwMode="auto">
          <a:xfrm>
            <a:off x="9812748" y="1028988"/>
            <a:ext cx="1736697" cy="267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9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graph with numbers and lines&#10;&#10;Description automatically generated">
            <a:extLst>
              <a:ext uri="{FF2B5EF4-FFF2-40B4-BE49-F238E27FC236}">
                <a16:creationId xmlns:a16="http://schemas.microsoft.com/office/drawing/2014/main" id="{BCD323F3-E54F-49FC-9D3F-96D4C8E64865}"/>
              </a:ext>
            </a:extLst>
          </p:cNvPr>
          <p:cNvPicPr>
            <a:picLocks noChangeAspect="1"/>
          </p:cNvPicPr>
          <p:nvPr/>
        </p:nvPicPr>
        <p:blipFill rotWithShape="1">
          <a:blip r:embed="rId3">
            <a:extLst>
              <a:ext uri="{28A0092B-C50C-407E-A947-70E740481C1C}">
                <a14:useLocalDpi xmlns:a14="http://schemas.microsoft.com/office/drawing/2010/main" val="0"/>
              </a:ext>
            </a:extLst>
          </a:blip>
          <a:srcRect t="8245" r="5964"/>
          <a:stretch/>
        </p:blipFill>
        <p:spPr>
          <a:xfrm>
            <a:off x="7791945" y="3596756"/>
            <a:ext cx="4196251" cy="3070835"/>
          </a:xfrm>
          <a:prstGeom prst="rect">
            <a:avLst/>
          </a:prstGeom>
        </p:spPr>
      </p:pic>
      <p:pic>
        <p:nvPicPr>
          <p:cNvPr id="41" name="Picture 40" descr="A graph with numbers and lines&#10;&#10;Description automatically generated">
            <a:extLst>
              <a:ext uri="{FF2B5EF4-FFF2-40B4-BE49-F238E27FC236}">
                <a16:creationId xmlns:a16="http://schemas.microsoft.com/office/drawing/2014/main" id="{A3085766-6B63-6206-CEE2-0980CE791320}"/>
              </a:ext>
            </a:extLst>
          </p:cNvPr>
          <p:cNvPicPr>
            <a:picLocks noChangeAspect="1"/>
          </p:cNvPicPr>
          <p:nvPr/>
        </p:nvPicPr>
        <p:blipFill rotWithShape="1">
          <a:blip r:embed="rId4">
            <a:extLst>
              <a:ext uri="{28A0092B-C50C-407E-A947-70E740481C1C}">
                <a14:useLocalDpi xmlns:a14="http://schemas.microsoft.com/office/drawing/2010/main" val="0"/>
              </a:ext>
            </a:extLst>
          </a:blip>
          <a:srcRect t="9825" r="7666" b="4999"/>
          <a:stretch/>
        </p:blipFill>
        <p:spPr>
          <a:xfrm>
            <a:off x="7791946" y="811666"/>
            <a:ext cx="4104020" cy="2839382"/>
          </a:xfrm>
          <a:prstGeom prst="rect">
            <a:avLst/>
          </a:prstGeom>
        </p:spPr>
      </p:pic>
      <p:sp>
        <p:nvSpPr>
          <p:cNvPr id="6" name="Rectangle 5">
            <a:extLst>
              <a:ext uri="{FF2B5EF4-FFF2-40B4-BE49-F238E27FC236}">
                <a16:creationId xmlns:a16="http://schemas.microsoft.com/office/drawing/2014/main" id="{D6419F1C-9580-497C-87EA-8CB6998F1B77}"/>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7" name="Rectangle 6">
            <a:extLst>
              <a:ext uri="{FF2B5EF4-FFF2-40B4-BE49-F238E27FC236}">
                <a16:creationId xmlns:a16="http://schemas.microsoft.com/office/drawing/2014/main" id="{BEB7846F-8C42-4E25-84D0-0208EDAFE3C1}"/>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8" name="Rectangle 7">
            <a:extLst>
              <a:ext uri="{FF2B5EF4-FFF2-40B4-BE49-F238E27FC236}">
                <a16:creationId xmlns:a16="http://schemas.microsoft.com/office/drawing/2014/main" id="{3C9A7628-5EB8-426B-91B1-921031F82195}"/>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9" name="Rectangle 8">
            <a:extLst>
              <a:ext uri="{FF2B5EF4-FFF2-40B4-BE49-F238E27FC236}">
                <a16:creationId xmlns:a16="http://schemas.microsoft.com/office/drawing/2014/main" id="{75C91FBE-7DF6-479B-87D5-07BEE33257B9}"/>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11" name="Rectangle 10">
            <a:extLst>
              <a:ext uri="{FF2B5EF4-FFF2-40B4-BE49-F238E27FC236}">
                <a16:creationId xmlns:a16="http://schemas.microsoft.com/office/drawing/2014/main" id="{CD494210-F8E7-42E5-822D-9193132216D5}"/>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8</a:t>
            </a:fld>
            <a:endParaRPr lang="en-HK" sz="1400"/>
          </a:p>
        </p:txBody>
      </p:sp>
      <p:sp>
        <p:nvSpPr>
          <p:cNvPr id="12" name="Rectangle 11">
            <a:extLst>
              <a:ext uri="{FF2B5EF4-FFF2-40B4-BE49-F238E27FC236}">
                <a16:creationId xmlns:a16="http://schemas.microsoft.com/office/drawing/2014/main" id="{AD762CA7-7648-4E45-AFF7-9036B6DAE715}"/>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9" name="AutoShape 6">
            <a:extLst>
              <a:ext uri="{FF2B5EF4-FFF2-40B4-BE49-F238E27FC236}">
                <a16:creationId xmlns:a16="http://schemas.microsoft.com/office/drawing/2014/main" id="{30E65CD8-D839-7662-42A6-CDC765177D02}"/>
              </a:ext>
            </a:extLst>
          </p:cNvPr>
          <p:cNvSpPr>
            <a:spLocks noChangeAspect="1" noChangeArrowheads="1"/>
          </p:cNvSpPr>
          <p:nvPr/>
        </p:nvSpPr>
        <p:spPr bwMode="auto">
          <a:xfrm>
            <a:off x="6010835" y="3817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EAACD349-CC87-5F15-CB32-E2BEF0C22566}"/>
              </a:ext>
            </a:extLst>
          </p:cNvPr>
          <p:cNvSpPr txBox="1"/>
          <p:nvPr/>
        </p:nvSpPr>
        <p:spPr>
          <a:xfrm>
            <a:off x="4834118" y="361870"/>
            <a:ext cx="2777067" cy="369332"/>
          </a:xfrm>
          <a:prstGeom prst="rect">
            <a:avLst/>
          </a:prstGeom>
          <a:noFill/>
        </p:spPr>
        <p:txBody>
          <a:bodyPr wrap="square">
            <a:spAutoFit/>
          </a:bodyPr>
          <a:lstStyle>
            <a:defPPr>
              <a:defRPr lang="en-US"/>
            </a:defPPr>
            <a:lvl1pPr fontAlgn="t">
              <a:defRPr b="1" i="0">
                <a:solidFill>
                  <a:srgbClr val="212121"/>
                </a:solidFill>
                <a:effectLst/>
                <a:latin typeface="Times New Roman" panose="02020603050405020304" pitchFamily="18" charset="0"/>
              </a:defRPr>
            </a:lvl1pPr>
          </a:lstStyle>
          <a:p>
            <a:r>
              <a:rPr lang="en-US" dirty="0">
                <a:latin typeface="+mn-lt"/>
              </a:rPr>
              <a:t>Crashes of IL for CARLA</a:t>
            </a:r>
          </a:p>
        </p:txBody>
      </p:sp>
      <p:sp>
        <p:nvSpPr>
          <p:cNvPr id="29" name="TextBox 28">
            <a:extLst>
              <a:ext uri="{FF2B5EF4-FFF2-40B4-BE49-F238E27FC236}">
                <a16:creationId xmlns:a16="http://schemas.microsoft.com/office/drawing/2014/main" id="{C8297D06-1061-4B0C-3066-6F505E902956}"/>
              </a:ext>
            </a:extLst>
          </p:cNvPr>
          <p:cNvSpPr txBox="1"/>
          <p:nvPr/>
        </p:nvSpPr>
        <p:spPr>
          <a:xfrm>
            <a:off x="687254" y="361870"/>
            <a:ext cx="2892452" cy="369332"/>
          </a:xfrm>
          <a:prstGeom prst="rect">
            <a:avLst/>
          </a:prstGeom>
          <a:noFill/>
        </p:spPr>
        <p:txBody>
          <a:bodyPr wrap="square">
            <a:spAutoFit/>
          </a:bodyPr>
          <a:lstStyle/>
          <a:p>
            <a:r>
              <a:rPr lang="en-US" b="1" dirty="0"/>
              <a:t>RL for </a:t>
            </a:r>
            <a:r>
              <a:rPr lang="en-US" b="1" dirty="0" err="1"/>
              <a:t>BipedalWalker</a:t>
            </a:r>
            <a:r>
              <a:rPr lang="zh-CN" altLang="en-US" b="1" dirty="0"/>
              <a:t> </a:t>
            </a:r>
            <a:r>
              <a:rPr lang="en-US" altLang="zh-CN" b="1" dirty="0"/>
              <a:t>Game</a:t>
            </a:r>
            <a:endParaRPr lang="en-US" b="1" dirty="0"/>
          </a:p>
        </p:txBody>
      </p:sp>
      <p:pic>
        <p:nvPicPr>
          <p:cNvPr id="35" name="Picture 34">
            <a:extLst>
              <a:ext uri="{FF2B5EF4-FFF2-40B4-BE49-F238E27FC236}">
                <a16:creationId xmlns:a16="http://schemas.microsoft.com/office/drawing/2014/main" id="{7311B533-3CB9-E7A1-B921-268165B97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5382" y="3761146"/>
            <a:ext cx="3656563" cy="2742423"/>
          </a:xfrm>
          <a:prstGeom prst="rect">
            <a:avLst/>
          </a:prstGeom>
        </p:spPr>
      </p:pic>
      <p:pic>
        <p:nvPicPr>
          <p:cNvPr id="37" name="Picture 36">
            <a:extLst>
              <a:ext uri="{FF2B5EF4-FFF2-40B4-BE49-F238E27FC236}">
                <a16:creationId xmlns:a16="http://schemas.microsoft.com/office/drawing/2014/main" id="{C9FD18D2-53BE-F1A2-1248-7010995C8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383" y="901241"/>
            <a:ext cx="3656563" cy="2742422"/>
          </a:xfrm>
          <a:prstGeom prst="rect">
            <a:avLst/>
          </a:prstGeom>
        </p:spPr>
      </p:pic>
      <p:pic>
        <p:nvPicPr>
          <p:cNvPr id="2060" name="Picture 12">
            <a:extLst>
              <a:ext uri="{FF2B5EF4-FFF2-40B4-BE49-F238E27FC236}">
                <a16:creationId xmlns:a16="http://schemas.microsoft.com/office/drawing/2014/main" id="{984CC429-9A75-5EFB-2964-79443133A3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9843" y="237741"/>
            <a:ext cx="3456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B451EE1-A93C-D781-50F8-0B040DA8BE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835" y="911502"/>
            <a:ext cx="3666409" cy="2749807"/>
          </a:xfrm>
          <a:prstGeom prst="rect">
            <a:avLst/>
          </a:prstGeom>
        </p:spPr>
      </p:pic>
      <p:pic>
        <p:nvPicPr>
          <p:cNvPr id="47" name="Picture 46" descr="A video game with a purple object&#10;&#10;Description automatically generated">
            <a:extLst>
              <a:ext uri="{FF2B5EF4-FFF2-40B4-BE49-F238E27FC236}">
                <a16:creationId xmlns:a16="http://schemas.microsoft.com/office/drawing/2014/main" id="{5C82C2FD-A525-60BA-795B-818AA3158F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835" y="3761146"/>
            <a:ext cx="3656075" cy="2742056"/>
          </a:xfrm>
          <a:prstGeom prst="rect">
            <a:avLst/>
          </a:prstGeom>
        </p:spPr>
      </p:pic>
    </p:spTree>
    <p:extLst>
      <p:ext uri="{BB962C8B-B14F-4D97-AF65-F5344CB8AC3E}">
        <p14:creationId xmlns:p14="http://schemas.microsoft.com/office/powerpoint/2010/main" val="9412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neural network&#10;&#10;Description automatically generated">
            <a:extLst>
              <a:ext uri="{FF2B5EF4-FFF2-40B4-BE49-F238E27FC236}">
                <a16:creationId xmlns:a16="http://schemas.microsoft.com/office/drawing/2014/main" id="{2483DCFC-23BE-7D6D-F30B-FEB70B91E88F}"/>
              </a:ext>
            </a:extLst>
          </p:cNvPr>
          <p:cNvPicPr>
            <a:picLocks noChangeAspect="1"/>
          </p:cNvPicPr>
          <p:nvPr/>
        </p:nvPicPr>
        <p:blipFill rotWithShape="1">
          <a:blip r:embed="rId3">
            <a:extLst>
              <a:ext uri="{28A0092B-C50C-407E-A947-70E740481C1C}">
                <a14:useLocalDpi xmlns:a14="http://schemas.microsoft.com/office/drawing/2010/main" val="0"/>
              </a:ext>
            </a:extLst>
          </a:blip>
          <a:srcRect r="38089"/>
          <a:stretch/>
        </p:blipFill>
        <p:spPr>
          <a:xfrm>
            <a:off x="7299610" y="1911838"/>
            <a:ext cx="4138412" cy="2901844"/>
          </a:xfrm>
          <a:prstGeom prst="rect">
            <a:avLst/>
          </a:prstGeom>
        </p:spPr>
      </p:pic>
      <p:sp>
        <p:nvSpPr>
          <p:cNvPr id="2" name="Title 1">
            <a:extLst>
              <a:ext uri="{FF2B5EF4-FFF2-40B4-BE49-F238E27FC236}">
                <a16:creationId xmlns:a16="http://schemas.microsoft.com/office/drawing/2014/main" id="{B05D2A40-46BF-484A-84E3-006CE8BEDBCA}"/>
              </a:ext>
            </a:extLst>
          </p:cNvPr>
          <p:cNvSpPr>
            <a:spLocks noGrp="1"/>
          </p:cNvSpPr>
          <p:nvPr>
            <p:ph type="title"/>
          </p:nvPr>
        </p:nvSpPr>
        <p:spPr>
          <a:xfrm>
            <a:off x="180000" y="270590"/>
            <a:ext cx="10325100" cy="887217"/>
          </a:xfrm>
        </p:spPr>
        <p:txBody>
          <a:bodyPr>
            <a:normAutofit fontScale="90000"/>
          </a:bodyPr>
          <a:lstStyle/>
          <a:p>
            <a:r>
              <a:rPr lang="en-US" altLang="zh-CN" b="1" dirty="0">
                <a:latin typeface="Calibri" panose="020F0502020204030204" pitchFamily="34" charset="0"/>
                <a:cs typeface="Calibri" panose="020F0502020204030204" pitchFamily="34" charset="0"/>
              </a:rPr>
              <a:t>Challenges in testing Decision-Making Policies</a:t>
            </a:r>
            <a:endParaRPr lang="en-HK" dirty="0"/>
          </a:p>
        </p:txBody>
      </p:sp>
      <p:sp>
        <p:nvSpPr>
          <p:cNvPr id="3" name="Content Placeholder 2">
            <a:extLst>
              <a:ext uri="{FF2B5EF4-FFF2-40B4-BE49-F238E27FC236}">
                <a16:creationId xmlns:a16="http://schemas.microsoft.com/office/drawing/2014/main" id="{EBCD5C2D-7CC6-4527-B572-2095D3EB88EB}"/>
              </a:ext>
            </a:extLst>
          </p:cNvPr>
          <p:cNvSpPr>
            <a:spLocks noGrp="1"/>
          </p:cNvSpPr>
          <p:nvPr>
            <p:ph idx="1"/>
          </p:nvPr>
        </p:nvSpPr>
        <p:spPr>
          <a:xfrm>
            <a:off x="666058" y="1947334"/>
            <a:ext cx="7470237" cy="1934855"/>
          </a:xfrm>
        </p:spPr>
        <p:txBody>
          <a:bodyPr>
            <a:normAutofit/>
          </a:bodyPr>
          <a:lstStyle/>
          <a:p>
            <a:pPr marL="457200" indent="-457200" algn="just">
              <a:spcAft>
                <a:spcPts val="600"/>
              </a:spcAft>
              <a:buSzPct val="100000"/>
              <a:buFont typeface="+mj-lt"/>
              <a:buAutoNum type="arabicPeriod"/>
            </a:pPr>
            <a:r>
              <a:rPr lang="en-US" sz="2400" b="1" dirty="0">
                <a:solidFill>
                  <a:schemeClr val="accent5">
                    <a:lumMod val="75000"/>
                  </a:schemeClr>
                </a:solidFill>
                <a:latin typeface="Harding"/>
              </a:rPr>
              <a:t>Most decision-making policies employ DNN models</a:t>
            </a:r>
          </a:p>
          <a:p>
            <a:pPr lvl="1" algn="just">
              <a:spcAft>
                <a:spcPts val="600"/>
              </a:spcAft>
              <a:buSzPct val="100000"/>
            </a:pPr>
            <a:r>
              <a:rPr lang="en-US" dirty="0">
                <a:solidFill>
                  <a:srgbClr val="222222"/>
                </a:solidFill>
                <a:latin typeface="Harding"/>
              </a:rPr>
              <a:t>which are </a:t>
            </a:r>
            <a:r>
              <a:rPr lang="en-US" b="1" i="1" u="sng" dirty="0">
                <a:solidFill>
                  <a:srgbClr val="C00000"/>
                </a:solidFill>
                <a:latin typeface="Harding"/>
              </a:rPr>
              <a:t>black-box and hard to test</a:t>
            </a:r>
            <a:r>
              <a:rPr lang="en-US" dirty="0">
                <a:solidFill>
                  <a:srgbClr val="222222"/>
                </a:solidFill>
                <a:latin typeface="Harding"/>
              </a:rPr>
              <a:t>.</a:t>
            </a:r>
          </a:p>
          <a:p>
            <a:pPr marL="457200" indent="-457200" algn="just">
              <a:spcAft>
                <a:spcPts val="600"/>
              </a:spcAft>
              <a:buSzPct val="100000"/>
              <a:buFont typeface="+mj-lt"/>
              <a:buAutoNum type="arabicPeriod"/>
            </a:pPr>
            <a:r>
              <a:rPr lang="en-US" sz="2400" b="1" dirty="0">
                <a:solidFill>
                  <a:schemeClr val="accent5">
                    <a:lumMod val="75000"/>
                  </a:schemeClr>
                </a:solidFill>
                <a:latin typeface="Harding"/>
              </a:rPr>
              <a:t>The infinite state space </a:t>
            </a:r>
          </a:p>
          <a:p>
            <a:pPr lvl="1" algn="just">
              <a:spcAft>
                <a:spcPts val="600"/>
              </a:spcAft>
              <a:buSzPct val="100000"/>
            </a:pPr>
            <a:r>
              <a:rPr lang="en-US" dirty="0">
                <a:solidFill>
                  <a:srgbClr val="222222"/>
                </a:solidFill>
                <a:latin typeface="Harding"/>
              </a:rPr>
              <a:t>is </a:t>
            </a:r>
            <a:r>
              <a:rPr lang="en-US" b="1" i="1" u="sng" dirty="0">
                <a:solidFill>
                  <a:srgbClr val="C00000"/>
                </a:solidFill>
                <a:latin typeface="Harding"/>
              </a:rPr>
              <a:t>impossible to be exhaustively tested</a:t>
            </a:r>
            <a:r>
              <a:rPr lang="en-US" dirty="0">
                <a:solidFill>
                  <a:srgbClr val="222222"/>
                </a:solidFill>
                <a:latin typeface="Harding"/>
              </a:rPr>
              <a:t>.</a:t>
            </a:r>
            <a:endParaRPr lang="en-US" dirty="0"/>
          </a:p>
        </p:txBody>
      </p:sp>
      <p:sp>
        <p:nvSpPr>
          <p:cNvPr id="4" name="Rectangle 3">
            <a:extLst>
              <a:ext uri="{FF2B5EF4-FFF2-40B4-BE49-F238E27FC236}">
                <a16:creationId xmlns:a16="http://schemas.microsoft.com/office/drawing/2014/main" id="{1D846A3C-DB7C-4FCF-9507-19F8C8F52F4A}"/>
              </a:ext>
            </a:extLst>
          </p:cNvPr>
          <p:cNvSpPr/>
          <p:nvPr/>
        </p:nvSpPr>
        <p:spPr>
          <a:xfrm>
            <a:off x="0" y="2"/>
            <a:ext cx="6096000"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400"/>
          </a:p>
        </p:txBody>
      </p:sp>
      <p:sp>
        <p:nvSpPr>
          <p:cNvPr id="5" name="Rectangle 4">
            <a:extLst>
              <a:ext uri="{FF2B5EF4-FFF2-40B4-BE49-F238E27FC236}">
                <a16:creationId xmlns:a16="http://schemas.microsoft.com/office/drawing/2014/main" id="{BD67F6A7-6568-486C-8C55-CC4ACC8030DA}"/>
              </a:ext>
            </a:extLst>
          </p:cNvPr>
          <p:cNvSpPr/>
          <p:nvPr/>
        </p:nvSpPr>
        <p:spPr>
          <a:xfrm>
            <a:off x="6096000" y="2"/>
            <a:ext cx="6096000"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HK" sz="1400"/>
          </a:p>
        </p:txBody>
      </p:sp>
      <p:sp>
        <p:nvSpPr>
          <p:cNvPr id="6" name="Rectangle 5">
            <a:extLst>
              <a:ext uri="{FF2B5EF4-FFF2-40B4-BE49-F238E27FC236}">
                <a16:creationId xmlns:a16="http://schemas.microsoft.com/office/drawing/2014/main" id="{A88A9265-8CD1-405D-B495-77D1BF27FB8E}"/>
              </a:ext>
            </a:extLst>
          </p:cNvPr>
          <p:cNvSpPr/>
          <p:nvPr/>
        </p:nvSpPr>
        <p:spPr>
          <a:xfrm>
            <a:off x="1" y="6587414"/>
            <a:ext cx="4068147" cy="270588"/>
          </a:xfrm>
          <a:prstGeom prst="rect">
            <a:avLst/>
          </a:prstGeom>
          <a:solidFill>
            <a:srgbClr val="A78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Lei HAN(lhanao@connect.ust.hk)</a:t>
            </a:r>
          </a:p>
        </p:txBody>
      </p:sp>
      <p:sp>
        <p:nvSpPr>
          <p:cNvPr id="7" name="Rectangle 6">
            <a:extLst>
              <a:ext uri="{FF2B5EF4-FFF2-40B4-BE49-F238E27FC236}">
                <a16:creationId xmlns:a16="http://schemas.microsoft.com/office/drawing/2014/main" id="{5710CC4E-0E10-4E12-9FE8-1263755AB80A}"/>
              </a:ext>
            </a:extLst>
          </p:cNvPr>
          <p:cNvSpPr/>
          <p:nvPr/>
        </p:nvSpPr>
        <p:spPr>
          <a:xfrm>
            <a:off x="4068149" y="6587414"/>
            <a:ext cx="4068147" cy="270588"/>
          </a:xfrm>
          <a:prstGeom prst="rect">
            <a:avLst/>
          </a:prstGeom>
          <a:solidFill>
            <a:srgbClr val="C9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1400"/>
              <a:t>The Hong Kong University of Science and Technology</a:t>
            </a:r>
          </a:p>
        </p:txBody>
      </p:sp>
      <p:sp>
        <p:nvSpPr>
          <p:cNvPr id="8" name="Rectangle 7">
            <a:extLst>
              <a:ext uri="{FF2B5EF4-FFF2-40B4-BE49-F238E27FC236}">
                <a16:creationId xmlns:a16="http://schemas.microsoft.com/office/drawing/2014/main" id="{85D82ABB-AB65-4B9B-B75A-19429D93C1A8}"/>
              </a:ext>
            </a:extLst>
          </p:cNvPr>
          <p:cNvSpPr/>
          <p:nvPr/>
        </p:nvSpPr>
        <p:spPr>
          <a:xfrm>
            <a:off x="11010123" y="6587414"/>
            <a:ext cx="1181879"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527B758C-BDAE-452A-B3A9-44114E0EFF79}" type="slidenum">
              <a:rPr lang="en-HK" sz="1400"/>
              <a:pPr algn="ctr"/>
              <a:t>9</a:t>
            </a:fld>
            <a:endParaRPr lang="en-HK" sz="1400"/>
          </a:p>
        </p:txBody>
      </p:sp>
      <p:sp>
        <p:nvSpPr>
          <p:cNvPr id="9" name="Rectangle 8">
            <a:extLst>
              <a:ext uri="{FF2B5EF4-FFF2-40B4-BE49-F238E27FC236}">
                <a16:creationId xmlns:a16="http://schemas.microsoft.com/office/drawing/2014/main" id="{839B8BD4-2F76-45A6-A957-78001FEC3CEC}"/>
              </a:ext>
            </a:extLst>
          </p:cNvPr>
          <p:cNvSpPr/>
          <p:nvPr/>
        </p:nvSpPr>
        <p:spPr>
          <a:xfrm>
            <a:off x="8136295" y="6587414"/>
            <a:ext cx="2873828" cy="270588"/>
          </a:xfrm>
          <a:prstGeom prst="rect">
            <a:avLst/>
          </a:prstGeom>
          <a:solidFill>
            <a:srgbClr val="0038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791C53D7-81A3-4634-AB3D-8E2CA2597E70}" type="datetime4">
              <a:rPr lang="en-HK" sz="1400"/>
              <a:t>3 May 2024</a:t>
            </a:fld>
            <a:endParaRPr lang="en-HK" sz="1400"/>
          </a:p>
        </p:txBody>
      </p:sp>
      <p:sp>
        <p:nvSpPr>
          <p:cNvPr id="11" name="矩形 11">
            <a:extLst>
              <a:ext uri="{FF2B5EF4-FFF2-40B4-BE49-F238E27FC236}">
                <a16:creationId xmlns:a16="http://schemas.microsoft.com/office/drawing/2014/main" id="{EEE18564-80AB-EE71-B542-CDCB881DC467}"/>
              </a:ext>
            </a:extLst>
          </p:cNvPr>
          <p:cNvSpPr/>
          <p:nvPr/>
        </p:nvSpPr>
        <p:spPr>
          <a:xfrm>
            <a:off x="666056" y="1225813"/>
            <a:ext cx="10859887" cy="452368"/>
          </a:xfrm>
          <a:prstGeom prst="rect">
            <a:avLst/>
          </a:prstGeom>
          <a:solidFill>
            <a:srgbClr val="13526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7" indent="-285737">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DNN-based decision-making policies are hard to test</a:t>
            </a:r>
            <a:endParaRPr lang="zh-CN" altLang="en-US" sz="2800" b="1" dirty="0">
              <a:latin typeface="Calibri" panose="020F0502020204030204" pitchFamily="34" charset="0"/>
              <a:cs typeface="Calibri" panose="020F0502020204030204" pitchFamily="34" charset="0"/>
            </a:endParaRPr>
          </a:p>
        </p:txBody>
      </p:sp>
      <p:sp>
        <p:nvSpPr>
          <p:cNvPr id="17" name="AutoShape 4">
            <a:extLst>
              <a:ext uri="{FF2B5EF4-FFF2-40B4-BE49-F238E27FC236}">
                <a16:creationId xmlns:a16="http://schemas.microsoft.com/office/drawing/2014/main" id="{0EBF2C3B-DD48-0C17-4F12-BEC35BB7EE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E84AEB98-9473-B62F-98AC-3D964D2E50D9}"/>
              </a:ext>
            </a:extLst>
          </p:cNvPr>
          <p:cNvSpPr txBox="1"/>
          <p:nvPr/>
        </p:nvSpPr>
        <p:spPr>
          <a:xfrm>
            <a:off x="666056" y="4235650"/>
            <a:ext cx="10980512" cy="2092881"/>
          </a:xfrm>
          <a:prstGeom prst="rect">
            <a:avLst/>
          </a:prstGeom>
          <a:noFill/>
        </p:spPr>
        <p:txBody>
          <a:bodyPr wrap="square">
            <a:spAutoFit/>
          </a:bodyPr>
          <a:lstStyle/>
          <a:p>
            <a:pPr marL="457200" indent="-457200" algn="just">
              <a:spcAft>
                <a:spcPts val="600"/>
              </a:spcAft>
              <a:buSzPct val="100000"/>
              <a:buFont typeface="+mj-lt"/>
              <a:buAutoNum type="arabicPeriod" startAt="3"/>
            </a:pPr>
            <a:r>
              <a:rPr lang="en-US" sz="2400" b="1" dirty="0">
                <a:solidFill>
                  <a:schemeClr val="accent5">
                    <a:lumMod val="75000"/>
                  </a:schemeClr>
                </a:solidFill>
                <a:latin typeface="Harding"/>
              </a:rPr>
              <a:t>Existing testing methods might be ineffective:</a:t>
            </a:r>
          </a:p>
          <a:p>
            <a:pPr marL="800089" lvl="1" indent="-342900" algn="just">
              <a:spcAft>
                <a:spcPts val="600"/>
              </a:spcAft>
              <a:buSzPct val="100000"/>
              <a:buFont typeface="Arial" panose="020B0604020202020204" pitchFamily="34" charset="0"/>
              <a:buChar char="•"/>
            </a:pPr>
            <a:r>
              <a:rPr lang="en-US" sz="2400" dirty="0">
                <a:solidFill>
                  <a:srgbClr val="222222"/>
                </a:solidFill>
                <a:latin typeface="Harding"/>
              </a:rPr>
              <a:t>some methods (e.g. </a:t>
            </a:r>
            <a:r>
              <a:rPr lang="en-US" sz="2400" dirty="0" err="1">
                <a:solidFill>
                  <a:srgbClr val="222222"/>
                </a:solidFill>
                <a:latin typeface="Harding"/>
              </a:rPr>
              <a:t>MDPFuzz</a:t>
            </a:r>
            <a:r>
              <a:rPr lang="en-US" sz="2400" dirty="0">
                <a:solidFill>
                  <a:srgbClr val="222222"/>
                </a:solidFill>
                <a:latin typeface="Harding"/>
              </a:rPr>
              <a:t>) mutate the intermediate states in a trajectory to explore the failures</a:t>
            </a:r>
            <a:r>
              <a:rPr lang="en-US" sz="2400" dirty="0">
                <a:solidFill>
                  <a:srgbClr val="C00000"/>
                </a:solidFill>
                <a:latin typeface="Harding"/>
              </a:rPr>
              <a:t>.  </a:t>
            </a:r>
            <a:r>
              <a:rPr lang="en-US" sz="2400" b="1" i="1" u="sng" dirty="0">
                <a:solidFill>
                  <a:srgbClr val="C00000"/>
                </a:solidFill>
                <a:latin typeface="Harding"/>
              </a:rPr>
              <a:t>(break the continuity of trajectory)</a:t>
            </a:r>
          </a:p>
          <a:p>
            <a:pPr marL="800089" lvl="1" indent="-342900" algn="just">
              <a:spcAft>
                <a:spcPts val="600"/>
              </a:spcAft>
              <a:buSzPct val="100000"/>
              <a:buFont typeface="Arial" panose="020B0604020202020204" pitchFamily="34" charset="0"/>
              <a:buChar char="•"/>
            </a:pPr>
            <a:r>
              <a:rPr lang="en-US" sz="2400" dirty="0">
                <a:solidFill>
                  <a:srgbClr val="222222"/>
                </a:solidFill>
                <a:latin typeface="Harding"/>
              </a:rPr>
              <a:t>some methods (e.g. </a:t>
            </a:r>
            <a:r>
              <a:rPr lang="en-US" sz="2400" dirty="0"/>
              <a:t>𝜋-fuzz</a:t>
            </a:r>
            <a:r>
              <a:rPr lang="en-US" sz="2400" dirty="0">
                <a:solidFill>
                  <a:srgbClr val="222222"/>
                </a:solidFill>
                <a:latin typeface="Harding"/>
              </a:rPr>
              <a:t>) search the cases which violate predefined metamorphic relations. </a:t>
            </a:r>
            <a:r>
              <a:rPr lang="en-US" sz="2400" b="1" i="1" u="sng" dirty="0">
                <a:solidFill>
                  <a:srgbClr val="C00000"/>
                </a:solidFill>
                <a:latin typeface="Harding"/>
              </a:rPr>
              <a:t>(requires domain knowledge)</a:t>
            </a:r>
            <a:endParaRPr lang="en-US" sz="2400" i="1" u="sng" dirty="0">
              <a:solidFill>
                <a:srgbClr val="C00000"/>
              </a:solidFill>
              <a:latin typeface="Harding"/>
            </a:endParaRPr>
          </a:p>
        </p:txBody>
      </p:sp>
    </p:spTree>
    <p:extLst>
      <p:ext uri="{BB962C8B-B14F-4D97-AF65-F5344CB8AC3E}">
        <p14:creationId xmlns:p14="http://schemas.microsoft.com/office/powerpoint/2010/main" val="2861991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lidation of Progressive-Hint Prompting in Reasoning" id="{51645A3D-C4E3-0B45-940D-E8705879D369}" vid="{0ECFDAA8-25C6-E64D-9636-7945039093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1E18DDD06AD0458B6C9EFE880ADD03" ma:contentTypeVersion="13" ma:contentTypeDescription="Create a new document." ma:contentTypeScope="" ma:versionID="eb31542d4be96a42ae591a0753e0f196">
  <xsd:schema xmlns:xsd="http://www.w3.org/2001/XMLSchema" xmlns:xs="http://www.w3.org/2001/XMLSchema" xmlns:p="http://schemas.microsoft.com/office/2006/metadata/properties" xmlns:ns3="dc76b956-bc8d-4d8d-b4a7-28c692cb0c59" xmlns:ns4="2de944fa-e5ed-410f-8b40-03757689e54d" targetNamespace="http://schemas.microsoft.com/office/2006/metadata/properties" ma:root="true" ma:fieldsID="a022eda02013cde5f352e0775d82f792" ns3:_="" ns4:_="">
    <xsd:import namespace="dc76b956-bc8d-4d8d-b4a7-28c692cb0c59"/>
    <xsd:import namespace="2de944fa-e5ed-410f-8b40-03757689e54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6b956-bc8d-4d8d-b4a7-28c692cb0c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e944fa-e5ed-410f-8b40-03757689e54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c76b956-bc8d-4d8d-b4a7-28c692cb0c59" xsi:nil="true"/>
  </documentManagement>
</p:properties>
</file>

<file path=customXml/itemProps1.xml><?xml version="1.0" encoding="utf-8"?>
<ds:datastoreItem xmlns:ds="http://schemas.openxmlformats.org/officeDocument/2006/customXml" ds:itemID="{DD4C4F5E-A598-4AE6-851B-214DB4D88745}">
  <ds:schemaRefs>
    <ds:schemaRef ds:uri="http://schemas.microsoft.com/sharepoint/v3/contenttype/forms"/>
  </ds:schemaRefs>
</ds:datastoreItem>
</file>

<file path=customXml/itemProps2.xml><?xml version="1.0" encoding="utf-8"?>
<ds:datastoreItem xmlns:ds="http://schemas.openxmlformats.org/officeDocument/2006/customXml" ds:itemID="{5FC7F5B1-16AC-4D02-86BE-8802D2138024}">
  <ds:schemaRefs>
    <ds:schemaRef ds:uri="2de944fa-e5ed-410f-8b40-03757689e54d"/>
    <ds:schemaRef ds:uri="dc76b956-bc8d-4d8d-b4a7-28c692cb0c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391EF7B5-D015-4071-B154-4F8B51899E40}">
  <ds:schemaRefs>
    <ds:schemaRef ds:uri="dc76b956-bc8d-4d8d-b4a7-28c692cb0c59"/>
    <ds:schemaRef ds:uri="http://schemas.microsoft.com/office/2006/metadata/properties"/>
    <ds:schemaRef ds:uri="http://schemas.microsoft.com/office/infopath/2007/PartnerControls"/>
    <ds:schemaRef ds:uri="http://www.w3.org/2000/xmlns/"/>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982</TotalTime>
  <Words>2505</Words>
  <Application>Microsoft Macintosh PowerPoint</Application>
  <PresentationFormat>Widescreen</PresentationFormat>
  <Paragraphs>313</Paragraphs>
  <Slides>21</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-apple-system</vt:lpstr>
      <vt:lpstr>等线</vt:lpstr>
      <vt:lpstr>Harding</vt:lpstr>
      <vt:lpstr>NexusSansWebPro</vt:lpstr>
      <vt:lpstr>Arial</vt:lpstr>
      <vt:lpstr>Calibri</vt:lpstr>
      <vt:lpstr>Calibri Light</vt:lpstr>
      <vt:lpstr>Cambria Math</vt:lpstr>
      <vt:lpstr>Courier New</vt:lpstr>
      <vt:lpstr>Helvetica</vt:lpstr>
      <vt:lpstr>Montserrat</vt:lpstr>
      <vt:lpstr>Times New Roman</vt:lpstr>
      <vt:lpstr>Wingdings</vt:lpstr>
      <vt:lpstr>Office Theme</vt:lpstr>
      <vt:lpstr>Generative Model-Based Testing on Decision-Making Policies</vt:lpstr>
      <vt:lpstr>PowerPoint Presentation</vt:lpstr>
      <vt:lpstr>Decision-making devices</vt:lpstr>
      <vt:lpstr>PowerPoint Presentation</vt:lpstr>
      <vt:lpstr>Markov decision process (MDP)</vt:lpstr>
      <vt:lpstr>Decision-Making Policy</vt:lpstr>
      <vt:lpstr>Importance of Testing Decision-Making Policies </vt:lpstr>
      <vt:lpstr>PowerPoint Presentation</vt:lpstr>
      <vt:lpstr>Challenges in testing Decision-Making Policies</vt:lpstr>
      <vt:lpstr>How to improve testing Decision-Making Policies</vt:lpstr>
      <vt:lpstr>Proposed Method: An Overview</vt:lpstr>
      <vt:lpstr>Proposed Method: Novelty-Based Guidance</vt:lpstr>
      <vt:lpstr>Proposed Method: Diffusion Model-Based Test Case Generator</vt:lpstr>
      <vt:lpstr>Implementation</vt:lpstr>
      <vt:lpstr>Implementation</vt:lpstr>
      <vt:lpstr>Experiment: Research Questions</vt:lpstr>
      <vt:lpstr>PowerPoint Presentation</vt:lpstr>
      <vt:lpstr>PowerPoint Presentation</vt:lpstr>
      <vt:lpstr>PowerPoint Presentation</vt:lpstr>
      <vt:lpstr>Why is this paper selected?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 Lei</dc:creator>
  <cp:lastModifiedBy>Lei HAN</cp:lastModifiedBy>
  <cp:revision>35</cp:revision>
  <dcterms:created xsi:type="dcterms:W3CDTF">2023-11-20T06:13:42Z</dcterms:created>
  <dcterms:modified xsi:type="dcterms:W3CDTF">2024-05-03T16:54:57Z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0x010100BB1E18DDD06AD0458B6C9EFE880ADD03</vt:lpwstr>
  </property>
</Properties>
</file>